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4"/>
  </p:sldMasterIdLst>
  <p:notesMasterIdLst>
    <p:notesMasterId r:id="rId69"/>
  </p:notesMasterIdLst>
  <p:sldIdLst>
    <p:sldId id="256" r:id="rId5"/>
    <p:sldId id="293" r:id="rId6"/>
    <p:sldId id="291" r:id="rId7"/>
    <p:sldId id="292" r:id="rId8"/>
    <p:sldId id="257" r:id="rId9"/>
    <p:sldId id="321" r:id="rId10"/>
    <p:sldId id="294" r:id="rId11"/>
    <p:sldId id="296" r:id="rId12"/>
    <p:sldId id="312" r:id="rId13"/>
    <p:sldId id="266" r:id="rId14"/>
    <p:sldId id="326" r:id="rId15"/>
    <p:sldId id="311" r:id="rId16"/>
    <p:sldId id="263" r:id="rId17"/>
    <p:sldId id="264" r:id="rId18"/>
    <p:sldId id="295" r:id="rId19"/>
    <p:sldId id="330" r:id="rId20"/>
    <p:sldId id="271" r:id="rId21"/>
    <p:sldId id="298" r:id="rId22"/>
    <p:sldId id="297" r:id="rId23"/>
    <p:sldId id="269" r:id="rId24"/>
    <p:sldId id="299" r:id="rId25"/>
    <p:sldId id="302" r:id="rId26"/>
    <p:sldId id="303" r:id="rId27"/>
    <p:sldId id="304" r:id="rId28"/>
    <p:sldId id="306" r:id="rId29"/>
    <p:sldId id="307" r:id="rId30"/>
    <p:sldId id="305" r:id="rId31"/>
    <p:sldId id="300" r:id="rId32"/>
    <p:sldId id="308" r:id="rId33"/>
    <p:sldId id="320" r:id="rId34"/>
    <p:sldId id="327" r:id="rId35"/>
    <p:sldId id="319" r:id="rId36"/>
    <p:sldId id="280" r:id="rId37"/>
    <p:sldId id="258" r:id="rId38"/>
    <p:sldId id="259" r:id="rId39"/>
    <p:sldId id="260" r:id="rId40"/>
    <p:sldId id="279" r:id="rId41"/>
    <p:sldId id="309" r:id="rId42"/>
    <p:sldId id="310" r:id="rId43"/>
    <p:sldId id="278" r:id="rId44"/>
    <p:sldId id="282" r:id="rId45"/>
    <p:sldId id="272" r:id="rId46"/>
    <p:sldId id="273" r:id="rId47"/>
    <p:sldId id="290" r:id="rId48"/>
    <p:sldId id="283" r:id="rId49"/>
    <p:sldId id="274" r:id="rId50"/>
    <p:sldId id="325" r:id="rId51"/>
    <p:sldId id="324" r:id="rId52"/>
    <p:sldId id="328" r:id="rId53"/>
    <p:sldId id="329" r:id="rId54"/>
    <p:sldId id="313" r:id="rId55"/>
    <p:sldId id="301" r:id="rId56"/>
    <p:sldId id="322" r:id="rId57"/>
    <p:sldId id="331" r:id="rId58"/>
    <p:sldId id="323" r:id="rId59"/>
    <p:sldId id="275" r:id="rId60"/>
    <p:sldId id="284" r:id="rId61"/>
    <p:sldId id="285" r:id="rId62"/>
    <p:sldId id="286" r:id="rId63"/>
    <p:sldId id="287" r:id="rId64"/>
    <p:sldId id="288" r:id="rId65"/>
    <p:sldId id="289" r:id="rId66"/>
    <p:sldId id="276" r:id="rId67"/>
    <p:sldId id="277"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E71BC7F-F144-4FFC-ADC5-7AB98B76EED9}">
          <p14:sldIdLst>
            <p14:sldId id="256"/>
          </p14:sldIdLst>
        </p14:section>
        <p14:section name="Background" id="{729E61D7-9E90-4DCE-8EFE-18F3F530D350}">
          <p14:sldIdLst>
            <p14:sldId id="293"/>
            <p14:sldId id="291"/>
            <p14:sldId id="292"/>
            <p14:sldId id="257"/>
            <p14:sldId id="321"/>
          </p14:sldIdLst>
        </p14:section>
        <p14:section name="Why" id="{2B74BB98-DE6B-4C69-A54F-A68EA4B37B76}">
          <p14:sldIdLst>
            <p14:sldId id="294"/>
            <p14:sldId id="296"/>
            <p14:sldId id="312"/>
            <p14:sldId id="266"/>
            <p14:sldId id="326"/>
            <p14:sldId id="311"/>
          </p14:sldIdLst>
        </p14:section>
        <p14:section name="Background" id="{CA04A90A-C8DD-44E4-8817-E04D8D3C6E8C}">
          <p14:sldIdLst>
            <p14:sldId id="263"/>
            <p14:sldId id="264"/>
            <p14:sldId id="295"/>
            <p14:sldId id="330"/>
          </p14:sldIdLst>
        </p14:section>
        <p14:section name="Whats Functional" id="{F90C3168-2F62-4DE5-A2C7-52171C33F9AD}">
          <p14:sldIdLst>
            <p14:sldId id="271"/>
            <p14:sldId id="298"/>
            <p14:sldId id="297"/>
          </p14:sldIdLst>
        </p14:section>
        <p14:section name="Current Issues" id="{36F9C8EF-413A-4FBB-808B-217A42F9DCBD}">
          <p14:sldIdLst>
            <p14:sldId id="269"/>
            <p14:sldId id="299"/>
            <p14:sldId id="302"/>
            <p14:sldId id="303"/>
            <p14:sldId id="304"/>
            <p14:sldId id="306"/>
            <p14:sldId id="307"/>
            <p14:sldId id="305"/>
          </p14:sldIdLst>
        </p14:section>
        <p14:section name="Bad Structures" id="{7E468E61-EB94-44D4-9765-45D94D7089E7}">
          <p14:sldIdLst>
            <p14:sldId id="300"/>
            <p14:sldId id="308"/>
          </p14:sldIdLst>
        </p14:section>
        <p14:section name="Data vs Model" id="{3DEC74B9-7766-4323-843C-C6D110CE992B}">
          <p14:sldIdLst>
            <p14:sldId id="320"/>
            <p14:sldId id="327"/>
            <p14:sldId id="319"/>
            <p14:sldId id="280"/>
            <p14:sldId id="258"/>
            <p14:sldId id="259"/>
            <p14:sldId id="260"/>
            <p14:sldId id="279"/>
            <p14:sldId id="309"/>
            <p14:sldId id="310"/>
            <p14:sldId id="278"/>
            <p14:sldId id="282"/>
          </p14:sldIdLst>
        </p14:section>
        <p14:section name="New" id="{B40429D5-649E-4EFD-A7E3-79AD9BC0BB2A}">
          <p14:sldIdLst>
            <p14:sldId id="272"/>
          </p14:sldIdLst>
        </p14:section>
        <p14:section name="New Reports" id="{029F3719-0415-4409-A0C3-BC04705BC394}">
          <p14:sldIdLst>
            <p14:sldId id="273"/>
            <p14:sldId id="290"/>
            <p14:sldId id="283"/>
          </p14:sldIdLst>
        </p14:section>
        <p14:section name="Add Ons" id="{5422F5B6-E467-408D-B305-C4B2ACDBCA45}">
          <p14:sldIdLst>
            <p14:sldId id="274"/>
            <p14:sldId id="325"/>
            <p14:sldId id="324"/>
          </p14:sldIdLst>
        </p14:section>
        <p14:section name="Revamped Motor" id="{4A4446DB-FD29-4697-9588-1BEFB0D61B98}">
          <p14:sldIdLst>
            <p14:sldId id="328"/>
            <p14:sldId id="329"/>
            <p14:sldId id="313"/>
            <p14:sldId id="301"/>
            <p14:sldId id="322"/>
            <p14:sldId id="331"/>
            <p14:sldId id="323"/>
          </p14:sldIdLst>
        </p14:section>
        <p14:section name="Lessons" id="{7F1597AF-9B43-42B3-BAF6-3D497C108404}">
          <p14:sldIdLst>
            <p14:sldId id="275"/>
            <p14:sldId id="284"/>
            <p14:sldId id="285"/>
            <p14:sldId id="286"/>
            <p14:sldId id="287"/>
            <p14:sldId id="288"/>
            <p14:sldId id="289"/>
          </p14:sldIdLst>
        </p14:section>
        <p14:section name="Final" id="{3A629E9B-0228-4E95-8E58-ED0B5F470C1F}">
          <p14:sldIdLst>
            <p14:sldId id="276"/>
            <p14:sldId id="277"/>
          </p14:sldIdLst>
        </p14:section>
      </p14:sectionLst>
    </p:ext>
    <p:ext uri="{EFAFB233-063F-42B5-8137-9DF3F51BA10A}">
      <p15:sldGuideLst xmlns:p15="http://schemas.microsoft.com/office/powerpoint/2012/main">
        <p15:guide id="1" pos="3840" userDrawn="1">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13" autoAdjust="0"/>
    <p:restoredTop sz="84974" autoAdjust="0"/>
  </p:normalViewPr>
  <p:slideViewPr>
    <p:cSldViewPr snapToGrid="0">
      <p:cViewPr varScale="1">
        <p:scale>
          <a:sx n="64" d="100"/>
          <a:sy n="64" d="100"/>
        </p:scale>
        <p:origin x="78" y="103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456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 Type="http://schemas.openxmlformats.org/officeDocument/2006/relationships/slide" Target="slides/slide3.xml"/><Relationship Id="rId71"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s>
</file>

<file path=ppt/media/image1.png>
</file>

<file path=ppt/media/image10.jpg>
</file>

<file path=ppt/media/image11.jp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20.jp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jpg>
</file>

<file path=ppt/media/image30.jp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jpg>
</file>

<file path=ppt/media/image47.png>
</file>

<file path=ppt/media/image48.png>
</file>

<file path=ppt/media/image49.png>
</file>

<file path=ppt/media/image5.jpg>
</file>

<file path=ppt/media/image6.jpe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8B9BA9-0261-4935-8184-CAF593836062}" type="datetimeFigureOut">
              <a:rPr lang="en-US" smtClean="0"/>
              <a:t>9/21/2015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B1AFE8-C537-433A-8BEF-AD75531143EA}" type="slidenum">
              <a:rPr lang="en-US" smtClean="0"/>
              <a:t>‹#›</a:t>
            </a:fld>
            <a:endParaRPr lang="en-US"/>
          </a:p>
        </p:txBody>
      </p:sp>
    </p:spTree>
    <p:extLst>
      <p:ext uri="{BB962C8B-B14F-4D97-AF65-F5344CB8AC3E}">
        <p14:creationId xmlns:p14="http://schemas.microsoft.com/office/powerpoint/2010/main" val="1801063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1</a:t>
            </a:fld>
            <a:endParaRPr lang="en-US"/>
          </a:p>
        </p:txBody>
      </p:sp>
    </p:spTree>
    <p:extLst>
      <p:ext uri="{BB962C8B-B14F-4D97-AF65-F5344CB8AC3E}">
        <p14:creationId xmlns:p14="http://schemas.microsoft.com/office/powerpoint/2010/main" val="20483649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company features are</a:t>
            </a:r>
            <a:r>
              <a:rPr lang="en-US" baseline="0" dirty="0" smtClean="0"/>
              <a:t> based on a couple drivers.</a:t>
            </a:r>
          </a:p>
          <a:p>
            <a:r>
              <a:rPr lang="en-US" baseline="0" dirty="0" smtClean="0"/>
              <a:t>Regulatory or features that have ROI for clients (and us).</a:t>
            </a:r>
          </a:p>
          <a:p>
            <a:r>
              <a:rPr lang="en-US" baseline="0" dirty="0" smtClean="0"/>
              <a:t>Better Reports</a:t>
            </a:r>
          </a:p>
          <a:p>
            <a:r>
              <a:rPr lang="en-US" baseline="0" dirty="0" smtClean="0"/>
              <a:t>More technical analysis</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10</a:t>
            </a:fld>
            <a:endParaRPr lang="en-US"/>
          </a:p>
        </p:txBody>
      </p:sp>
    </p:spTree>
    <p:extLst>
      <p:ext uri="{BB962C8B-B14F-4D97-AF65-F5344CB8AC3E}">
        <p14:creationId xmlns:p14="http://schemas.microsoft.com/office/powerpoint/2010/main" val="20212987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http://2008.igem.org/Team:NTU-Singapore/Modelling/Stochastic_Modeling</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11</a:t>
            </a:fld>
            <a:endParaRPr lang="en-US"/>
          </a:p>
        </p:txBody>
      </p:sp>
    </p:spTree>
    <p:extLst>
      <p:ext uri="{BB962C8B-B14F-4D97-AF65-F5344CB8AC3E}">
        <p14:creationId xmlns:p14="http://schemas.microsoft.com/office/powerpoint/2010/main" val="2256232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Matryoshka</a:t>
            </a:r>
            <a:r>
              <a:rPr lang="en-US" dirty="0" smtClean="0"/>
              <a:t> Doll</a:t>
            </a:r>
          </a:p>
          <a:p>
            <a:r>
              <a:rPr lang="en-US" dirty="0" smtClean="0"/>
              <a:t>What are Ogres like?</a:t>
            </a:r>
          </a:p>
          <a:p>
            <a:r>
              <a:rPr lang="en-US" dirty="0" smtClean="0"/>
              <a:t>Layers – many may layers</a:t>
            </a:r>
          </a:p>
          <a:p>
            <a:pPr lvl="1"/>
            <a:r>
              <a:rPr lang="en-US" dirty="0" smtClean="0"/>
              <a:t>What happens when you peel and peel and things start to roll off the table?</a:t>
            </a:r>
          </a:p>
          <a:p>
            <a:pPr lvl="1"/>
            <a:r>
              <a:rPr lang="en-US" dirty="0" smtClean="0"/>
              <a:t>Drift…</a:t>
            </a:r>
          </a:p>
          <a:p>
            <a:r>
              <a:rPr lang="en-US" dirty="0" smtClean="0"/>
              <a:t>Pulling apart data the structures were massive</a:t>
            </a:r>
          </a:p>
          <a:p>
            <a:r>
              <a:rPr lang="en-US" dirty="0" smtClean="0"/>
              <a:t>Conversion isn’t just a code decision, but business as well.</a:t>
            </a:r>
          </a:p>
          <a:p>
            <a:pPr lvl="1"/>
            <a:r>
              <a:rPr lang="en-US" dirty="0" err="1" smtClean="0"/>
              <a:t>Whats</a:t>
            </a:r>
            <a:r>
              <a:rPr lang="en-US" dirty="0" smtClean="0"/>
              <a:t> the future use of this code?</a:t>
            </a:r>
          </a:p>
          <a:p>
            <a:pPr lvl="1"/>
            <a:r>
              <a:rPr lang="en-US" dirty="0" smtClean="0"/>
              <a:t>How do we use this and move forward at the same time?</a:t>
            </a:r>
          </a:p>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12</a:t>
            </a:fld>
            <a:endParaRPr lang="en-US"/>
          </a:p>
        </p:txBody>
      </p:sp>
    </p:spTree>
    <p:extLst>
      <p:ext uri="{BB962C8B-B14F-4D97-AF65-F5344CB8AC3E}">
        <p14:creationId xmlns:p14="http://schemas.microsoft.com/office/powerpoint/2010/main" val="2732887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13</a:t>
            </a:fld>
            <a:endParaRPr lang="en-US"/>
          </a:p>
        </p:txBody>
      </p:sp>
    </p:spTree>
    <p:extLst>
      <p:ext uri="{BB962C8B-B14F-4D97-AF65-F5344CB8AC3E}">
        <p14:creationId xmlns:p14="http://schemas.microsoft.com/office/powerpoint/2010/main" val="1971346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Precision – float is not a double.</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14</a:t>
            </a:fld>
            <a:endParaRPr lang="en-US"/>
          </a:p>
        </p:txBody>
      </p:sp>
    </p:spTree>
    <p:extLst>
      <p:ext uri="{BB962C8B-B14F-4D97-AF65-F5344CB8AC3E}">
        <p14:creationId xmlns:p14="http://schemas.microsoft.com/office/powerpoint/2010/main" val="17123737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consumer locked into a high interest rate is bad.</a:t>
            </a:r>
            <a:r>
              <a:rPr lang="en-US" baseline="0" dirty="0" smtClean="0"/>
              <a:t>  As a financial institution locked into a lower interest rate is bad.</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15</a:t>
            </a:fld>
            <a:endParaRPr lang="en-US"/>
          </a:p>
        </p:txBody>
      </p:sp>
    </p:spTree>
    <p:extLst>
      <p:ext uri="{BB962C8B-B14F-4D97-AF65-F5344CB8AC3E}">
        <p14:creationId xmlns:p14="http://schemas.microsoft.com/office/powerpoint/2010/main" val="3087964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17</a:t>
            </a:fld>
            <a:endParaRPr lang="en-US"/>
          </a:p>
        </p:txBody>
      </p:sp>
    </p:spTree>
    <p:extLst>
      <p:ext uri="{BB962C8B-B14F-4D97-AF65-F5344CB8AC3E}">
        <p14:creationId xmlns:p14="http://schemas.microsoft.com/office/powerpoint/2010/main" val="7969214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Inertial</a:t>
            </a:r>
            <a:r>
              <a:rPr lang="en-US" baseline="0" dirty="0" smtClean="0"/>
              <a:t> Fusion Sciences &amp; Applications</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18</a:t>
            </a:fld>
            <a:endParaRPr lang="en-US"/>
          </a:p>
        </p:txBody>
      </p:sp>
    </p:spTree>
    <p:extLst>
      <p:ext uri="{BB962C8B-B14F-4D97-AF65-F5344CB8AC3E}">
        <p14:creationId xmlns:p14="http://schemas.microsoft.com/office/powerpoint/2010/main" val="19725382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19</a:t>
            </a:fld>
            <a:endParaRPr lang="en-US"/>
          </a:p>
        </p:txBody>
      </p:sp>
    </p:spTree>
    <p:extLst>
      <p:ext uri="{BB962C8B-B14F-4D97-AF65-F5344CB8AC3E}">
        <p14:creationId xmlns:p14="http://schemas.microsoft.com/office/powerpoint/2010/main" val="3007444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Long as…</a:t>
            </a:r>
          </a:p>
          <a:p>
            <a:r>
              <a:rPr lang="en-US" dirty="0" smtClean="0"/>
              <a:t>You don’t mind changing multiple files. In multiple places Multiple times</a:t>
            </a:r>
          </a:p>
          <a:p>
            <a:r>
              <a:rPr lang="en-US" dirty="0" smtClean="0"/>
              <a:t>At times…</a:t>
            </a:r>
          </a:p>
          <a:p>
            <a:r>
              <a:rPr lang="en-US" dirty="0" smtClean="0"/>
              <a:t>Copying the same functions Into different files…With the same lines… In new places…</a:t>
            </a:r>
          </a:p>
          <a:p>
            <a:r>
              <a:rPr lang="en-US" dirty="0" smtClean="0"/>
              <a:t>Ok – not quite that bad … but watch</a:t>
            </a:r>
          </a:p>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20</a:t>
            </a:fld>
            <a:endParaRPr lang="en-US"/>
          </a:p>
        </p:txBody>
      </p:sp>
    </p:spTree>
    <p:extLst>
      <p:ext uri="{BB962C8B-B14F-4D97-AF65-F5344CB8AC3E}">
        <p14:creationId xmlns:p14="http://schemas.microsoft.com/office/powerpoint/2010/main" val="36697397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2</a:t>
            </a:fld>
            <a:endParaRPr lang="en-US"/>
          </a:p>
        </p:txBody>
      </p:sp>
    </p:spTree>
    <p:extLst>
      <p:ext uri="{BB962C8B-B14F-4D97-AF65-F5344CB8AC3E}">
        <p14:creationId xmlns:p14="http://schemas.microsoft.com/office/powerpoint/2010/main" val="18336096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21</a:t>
            </a:fld>
            <a:endParaRPr lang="en-US"/>
          </a:p>
        </p:txBody>
      </p:sp>
    </p:spTree>
    <p:extLst>
      <p:ext uri="{BB962C8B-B14F-4D97-AF65-F5344CB8AC3E}">
        <p14:creationId xmlns:p14="http://schemas.microsoft.com/office/powerpoint/2010/main" val="13111099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 over a 1000</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22</a:t>
            </a:fld>
            <a:endParaRPr lang="en-US"/>
          </a:p>
        </p:txBody>
      </p:sp>
    </p:spTree>
    <p:extLst>
      <p:ext uri="{BB962C8B-B14F-4D97-AF65-F5344CB8AC3E}">
        <p14:creationId xmlns:p14="http://schemas.microsoft.com/office/powerpoint/2010/main" val="26740303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do extern y hand, in all-but-one files you say "extern Foo f;" and in one file you say "Foo f;" or "Foo f=7;" or Foo f(1,2,"Hello");" or whatever so in that one place it gets initialized but what's happening in your headers is a define of EXTERN to sometimes be "extern" and sometimes be nothing, and including the exact same lines whether you're using the variable or actually declaring it. And that means you can't initialize it other than with a default constructor</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23</a:t>
            </a:fld>
            <a:endParaRPr lang="en-US"/>
          </a:p>
        </p:txBody>
      </p:sp>
    </p:spTree>
    <p:extLst>
      <p:ext uri="{BB962C8B-B14F-4D97-AF65-F5344CB8AC3E}">
        <p14:creationId xmlns:p14="http://schemas.microsoft.com/office/powerpoint/2010/main" val="994115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24</a:t>
            </a:fld>
            <a:endParaRPr lang="en-US"/>
          </a:p>
        </p:txBody>
      </p:sp>
    </p:spTree>
    <p:extLst>
      <p:ext uri="{BB962C8B-B14F-4D97-AF65-F5344CB8AC3E}">
        <p14:creationId xmlns:p14="http://schemas.microsoft.com/office/powerpoint/2010/main" val="41015084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Those aren’t just to a </a:t>
            </a:r>
            <a:r>
              <a:rPr lang="en-US" dirty="0" err="1" smtClean="0"/>
              <a:t>struct</a:t>
            </a:r>
            <a:r>
              <a:rPr lang="en-US" dirty="0" smtClean="0"/>
              <a:t>, but to an array of</a:t>
            </a:r>
            <a:r>
              <a:rPr lang="en-US" baseline="0" dirty="0" smtClean="0"/>
              <a:t> </a:t>
            </a:r>
            <a:r>
              <a:rPr lang="en-US" baseline="0" dirty="0" err="1" smtClean="0"/>
              <a:t>structs</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25</a:t>
            </a:fld>
            <a:endParaRPr lang="en-US"/>
          </a:p>
        </p:txBody>
      </p:sp>
    </p:spTree>
    <p:extLst>
      <p:ext uri="{BB962C8B-B14F-4D97-AF65-F5344CB8AC3E}">
        <p14:creationId xmlns:p14="http://schemas.microsoft.com/office/powerpoint/2010/main" val="19452814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324 elements,</a:t>
            </a:r>
            <a:r>
              <a:rPr lang="en-US" baseline="0" dirty="0" smtClean="0"/>
              <a:t> size - </a:t>
            </a:r>
            <a:r>
              <a:rPr lang="en-US" baseline="0" dirty="0" err="1" smtClean="0"/>
              <a:t>tRow</a:t>
            </a:r>
            <a:r>
              <a:rPr lang="en-US" baseline="0" dirty="0" smtClean="0"/>
              <a:t> is 84 bytes as a </a:t>
            </a:r>
            <a:r>
              <a:rPr lang="en-US" baseline="0" dirty="0" err="1" smtClean="0"/>
              <a:t>struct</a:t>
            </a:r>
            <a:r>
              <a:rPr lang="en-US" baseline="0" dirty="0" smtClean="0"/>
              <a:t> which actually includes character pointers.  27,216 not counting pointer data.</a:t>
            </a:r>
          </a:p>
          <a:p>
            <a:r>
              <a:rPr lang="en-US" baseline="0" dirty="0" smtClean="0"/>
              <a:t>NOTE:  </a:t>
            </a:r>
            <a:r>
              <a:rPr lang="en-US" baseline="0" dirty="0" err="1" smtClean="0"/>
              <a:t>rBSB_EnbBal</a:t>
            </a:r>
            <a:r>
              <a:rPr lang="en-US" baseline="0" dirty="0" smtClean="0"/>
              <a:t> and the “</a:t>
            </a:r>
            <a:r>
              <a:rPr lang="en-US" baseline="0" dirty="0" err="1" smtClean="0"/>
              <a:t>xIxx</a:t>
            </a:r>
            <a:r>
              <a:rPr lang="en-US" baseline="0" dirty="0" smtClean="0"/>
              <a:t>” or “LIBS”</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26</a:t>
            </a:fld>
            <a:endParaRPr lang="en-US"/>
          </a:p>
        </p:txBody>
      </p:sp>
    </p:spTree>
    <p:extLst>
      <p:ext uri="{BB962C8B-B14F-4D97-AF65-F5344CB8AC3E}">
        <p14:creationId xmlns:p14="http://schemas.microsoft.com/office/powerpoint/2010/main" val="40780599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Concurrency issues</a:t>
            </a:r>
            <a:r>
              <a:rPr lang="en-US" dirty="0" smtClean="0"/>
              <a:t> -- if </a:t>
            </a:r>
            <a:r>
              <a:rPr lang="en-US" dirty="0" err="1" smtClean="0"/>
              <a:t>globals</a:t>
            </a:r>
            <a:r>
              <a:rPr lang="en-US" dirty="0" smtClean="0"/>
              <a:t> can be accessed by multiple threads of execution, synchronization is necessary (and too-often neglected). When dynamically linking modules with </a:t>
            </a:r>
            <a:r>
              <a:rPr lang="en-US" dirty="0" err="1" smtClean="0"/>
              <a:t>globals</a:t>
            </a:r>
            <a:r>
              <a:rPr lang="en-US" dirty="0" smtClean="0"/>
              <a:t>, the composed system might not be thread-safe even if the two independent modules tested in dozens of different contexts were safe.   Causes problems with</a:t>
            </a:r>
            <a:r>
              <a:rPr lang="en-US" baseline="0" dirty="0" smtClean="0"/>
              <a:t> our account data because they are held in rows upon rows of a global structure.</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27</a:t>
            </a:fld>
            <a:endParaRPr lang="en-US"/>
          </a:p>
        </p:txBody>
      </p:sp>
    </p:spTree>
    <p:extLst>
      <p:ext uri="{BB962C8B-B14F-4D97-AF65-F5344CB8AC3E}">
        <p14:creationId xmlns:p14="http://schemas.microsoft.com/office/powerpoint/2010/main" val="31608269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28</a:t>
            </a:fld>
            <a:endParaRPr lang="en-US"/>
          </a:p>
        </p:txBody>
      </p:sp>
    </p:spTree>
    <p:extLst>
      <p:ext uri="{BB962C8B-B14F-4D97-AF65-F5344CB8AC3E}">
        <p14:creationId xmlns:p14="http://schemas.microsoft.com/office/powerpoint/2010/main" val="34294490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324</a:t>
            </a:r>
            <a:r>
              <a:rPr lang="en-US" baseline="0" dirty="0" smtClean="0"/>
              <a:t> Rows  or 27k bytes.  * 86 for each rate environment = 2,322,000 </a:t>
            </a:r>
          </a:p>
          <a:p>
            <a:r>
              <a:rPr lang="en-US" baseline="0" dirty="0" smtClean="0"/>
              <a:t>Now think of 360 months or 30 years of data = 835,920,000  or just under a 1gig</a:t>
            </a:r>
          </a:p>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29</a:t>
            </a:fld>
            <a:endParaRPr lang="en-US"/>
          </a:p>
        </p:txBody>
      </p:sp>
    </p:spTree>
    <p:extLst>
      <p:ext uri="{BB962C8B-B14F-4D97-AF65-F5344CB8AC3E}">
        <p14:creationId xmlns:p14="http://schemas.microsoft.com/office/powerpoint/2010/main" val="35861453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87242</a:t>
            </a:r>
            <a:r>
              <a:rPr lang="en-US" baseline="0" dirty="0" smtClean="0"/>
              <a:t> * 8 = 697,936</a:t>
            </a:r>
          </a:p>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30</a:t>
            </a:fld>
            <a:endParaRPr lang="en-US"/>
          </a:p>
        </p:txBody>
      </p:sp>
    </p:spTree>
    <p:extLst>
      <p:ext uri="{BB962C8B-B14F-4D97-AF65-F5344CB8AC3E}">
        <p14:creationId xmlns:p14="http://schemas.microsoft.com/office/powerpoint/2010/main" val="3143370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Obvious</a:t>
            </a:r>
            <a:r>
              <a:rPr lang="en-US" baseline="0" dirty="0" smtClean="0"/>
              <a:t> yes?</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3</a:t>
            </a:fld>
            <a:endParaRPr lang="en-US"/>
          </a:p>
        </p:txBody>
      </p:sp>
    </p:spTree>
    <p:extLst>
      <p:ext uri="{BB962C8B-B14F-4D97-AF65-F5344CB8AC3E}">
        <p14:creationId xmlns:p14="http://schemas.microsoft.com/office/powerpoint/2010/main" val="31816054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87,000</a:t>
            </a:r>
            <a:r>
              <a:rPr lang="en-US" baseline="0" dirty="0" smtClean="0"/>
              <a:t> cells.</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32</a:t>
            </a:fld>
            <a:endParaRPr lang="en-US"/>
          </a:p>
        </p:txBody>
      </p:sp>
    </p:spTree>
    <p:extLst>
      <p:ext uri="{BB962C8B-B14F-4D97-AF65-F5344CB8AC3E}">
        <p14:creationId xmlns:p14="http://schemas.microsoft.com/office/powerpoint/2010/main" val="20941421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33</a:t>
            </a:fld>
            <a:endParaRPr lang="en-US"/>
          </a:p>
        </p:txBody>
      </p:sp>
    </p:spTree>
    <p:extLst>
      <p:ext uri="{BB962C8B-B14F-4D97-AF65-F5344CB8AC3E}">
        <p14:creationId xmlns:p14="http://schemas.microsoft.com/office/powerpoint/2010/main" val="25476359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34</a:t>
            </a:fld>
            <a:endParaRPr lang="en-US"/>
          </a:p>
        </p:txBody>
      </p:sp>
    </p:spTree>
    <p:extLst>
      <p:ext uri="{BB962C8B-B14F-4D97-AF65-F5344CB8AC3E}">
        <p14:creationId xmlns:p14="http://schemas.microsoft.com/office/powerpoint/2010/main" val="31162996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your not using OOD you use </a:t>
            </a:r>
            <a:r>
              <a:rPr lang="en-US" dirty="0" err="1" smtClean="0"/>
              <a:t>globals</a:t>
            </a:r>
            <a:r>
              <a:rPr lang="en-US" dirty="0" smtClean="0"/>
              <a:t> mixed with some structure</a:t>
            </a:r>
            <a:r>
              <a:rPr lang="en-US" baseline="0" dirty="0" smtClean="0"/>
              <a:t> data.  The difference between our first four types is a logic tree.</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35</a:t>
            </a:fld>
            <a:endParaRPr lang="en-US"/>
          </a:p>
        </p:txBody>
      </p:sp>
    </p:spTree>
    <p:extLst>
      <p:ext uri="{BB962C8B-B14F-4D97-AF65-F5344CB8AC3E}">
        <p14:creationId xmlns:p14="http://schemas.microsoft.com/office/powerpoint/2010/main" val="22167655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should be using better coding practices, but this is what functional design from the 90’s grew into.  This is a small function.</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36</a:t>
            </a:fld>
            <a:endParaRPr lang="en-US"/>
          </a:p>
        </p:txBody>
      </p:sp>
    </p:spTree>
    <p:extLst>
      <p:ext uri="{BB962C8B-B14F-4D97-AF65-F5344CB8AC3E}">
        <p14:creationId xmlns:p14="http://schemas.microsoft.com/office/powerpoint/2010/main" val="1566345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37</a:t>
            </a:fld>
            <a:endParaRPr lang="en-US"/>
          </a:p>
        </p:txBody>
      </p:sp>
    </p:spTree>
    <p:extLst>
      <p:ext uri="{BB962C8B-B14F-4D97-AF65-F5344CB8AC3E}">
        <p14:creationId xmlns:p14="http://schemas.microsoft.com/office/powerpoint/2010/main" val="31088176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38</a:t>
            </a:fld>
            <a:endParaRPr lang="en-US"/>
          </a:p>
        </p:txBody>
      </p:sp>
    </p:spTree>
    <p:extLst>
      <p:ext uri="{BB962C8B-B14F-4D97-AF65-F5344CB8AC3E}">
        <p14:creationId xmlns:p14="http://schemas.microsoft.com/office/powerpoint/2010/main" val="64972289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 the ending line of</a:t>
            </a:r>
            <a:r>
              <a:rPr lang="en-US" baseline="0" dirty="0" smtClean="0"/>
              <a:t> the collapsed function?  7,412 lines.</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39</a:t>
            </a:fld>
            <a:endParaRPr lang="en-US"/>
          </a:p>
        </p:txBody>
      </p:sp>
    </p:spTree>
    <p:extLst>
      <p:ext uri="{BB962C8B-B14F-4D97-AF65-F5344CB8AC3E}">
        <p14:creationId xmlns:p14="http://schemas.microsoft.com/office/powerpoint/2010/main" val="28642572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first task learning the code.  My second wish – to rewrite</a:t>
            </a:r>
            <a:r>
              <a:rPr lang="en-US" baseline="0" dirty="0" smtClean="0"/>
              <a:t> it.</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40</a:t>
            </a:fld>
            <a:endParaRPr lang="en-US"/>
          </a:p>
        </p:txBody>
      </p:sp>
    </p:spTree>
    <p:extLst>
      <p:ext uri="{BB962C8B-B14F-4D97-AF65-F5344CB8AC3E}">
        <p14:creationId xmlns:p14="http://schemas.microsoft.com/office/powerpoint/2010/main" val="67125148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2.  You must create a new resource/menu entry for any report.  This will create the original ID_REPORTS_RXXXX resource that can be found in the </a:t>
            </a:r>
            <a:r>
              <a:rPr lang="en-US" sz="1200" kern="1200" dirty="0" err="1" smtClean="0">
                <a:solidFill>
                  <a:schemeClr val="tx1"/>
                </a:solidFill>
                <a:effectLst/>
                <a:latin typeface="+mn-lt"/>
                <a:ea typeface="+mn-ea"/>
                <a:cs typeface="+mn-cs"/>
              </a:rPr>
              <a:t>resource.h</a:t>
            </a:r>
            <a:r>
              <a:rPr lang="en-US" sz="1200" kern="1200" dirty="0" smtClean="0">
                <a:solidFill>
                  <a:schemeClr val="tx1"/>
                </a:solidFill>
                <a:effectLst/>
                <a:latin typeface="+mn-lt"/>
                <a:ea typeface="+mn-ea"/>
                <a:cs typeface="+mn-cs"/>
              </a:rPr>
              <a:t> file.  This is one of the first items to create.</a:t>
            </a:r>
          </a:p>
          <a:p>
            <a:r>
              <a:rPr lang="en-US" sz="1200" kern="1200" dirty="0" smtClean="0">
                <a:solidFill>
                  <a:schemeClr val="tx1"/>
                </a:solidFill>
                <a:effectLst/>
                <a:latin typeface="+mn-lt"/>
                <a:ea typeface="+mn-ea"/>
                <a:cs typeface="+mn-cs"/>
              </a:rPr>
              <a:t>File: </a:t>
            </a:r>
            <a:r>
              <a:rPr lang="en-US" sz="1200" kern="1200" dirty="0" err="1" smtClean="0">
                <a:solidFill>
                  <a:schemeClr val="tx1"/>
                </a:solidFill>
                <a:effectLst/>
                <a:latin typeface="+mn-lt"/>
                <a:ea typeface="+mn-ea"/>
                <a:cs typeface="+mn-cs"/>
              </a:rPr>
              <a:t>resource.h</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Line: 2680</a:t>
            </a:r>
          </a:p>
          <a:p>
            <a:r>
              <a:rPr lang="en-US" sz="1200" kern="1200" dirty="0" smtClean="0">
                <a:solidFill>
                  <a:schemeClr val="tx1"/>
                </a:solidFill>
                <a:effectLst/>
                <a:latin typeface="+mn-lt"/>
                <a:ea typeface="+mn-ea"/>
                <a:cs typeface="+mn-cs"/>
              </a:rPr>
              <a:t>Example: Use the resource editor built into Visual Studio and add an item to the Menu.</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3.  Add numeric report identifier.  These are located inside an </a:t>
            </a:r>
            <a:r>
              <a:rPr lang="en-US" sz="1200" kern="1200" dirty="0" err="1" smtClean="0">
                <a:solidFill>
                  <a:schemeClr val="tx1"/>
                </a:solidFill>
                <a:effectLst/>
                <a:latin typeface="+mn-lt"/>
                <a:ea typeface="+mn-ea"/>
                <a:cs typeface="+mn-cs"/>
              </a:rPr>
              <a:t>ifndef</a:t>
            </a:r>
            <a:r>
              <a:rPr lang="en-US" sz="1200" kern="1200" dirty="0" smtClean="0">
                <a:solidFill>
                  <a:schemeClr val="tx1"/>
                </a:solidFill>
                <a:effectLst/>
                <a:latin typeface="+mn-lt"/>
                <a:ea typeface="+mn-ea"/>
                <a:cs typeface="+mn-cs"/>
              </a:rPr>
              <a:t> CPP.  Do not let it fool you if it appears to be commented out.  They need to be added.  If you are making a graph, you use </a:t>
            </a:r>
            <a:r>
              <a:rPr lang="en-US" sz="1200" kern="1200" dirty="0" err="1" smtClean="0">
                <a:solidFill>
                  <a:schemeClr val="tx1"/>
                </a:solidFill>
                <a:effectLst/>
                <a:latin typeface="+mn-lt"/>
                <a:ea typeface="+mn-ea"/>
                <a:cs typeface="+mn-cs"/>
              </a:rPr>
              <a:t>nRptxxx</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File: </a:t>
            </a:r>
            <a:r>
              <a:rPr lang="en-US" sz="1200" kern="1200" dirty="0" err="1" smtClean="0">
                <a:solidFill>
                  <a:schemeClr val="tx1"/>
                </a:solidFill>
                <a:effectLst/>
                <a:latin typeface="+mn-lt"/>
                <a:ea typeface="+mn-ea"/>
                <a:cs typeface="+mn-cs"/>
              </a:rPr>
              <a:t>globals.h</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Line: 796</a:t>
            </a:r>
          </a:p>
          <a:p>
            <a:r>
              <a:rPr lang="en-US" sz="1200" kern="1200" dirty="0" smtClean="0">
                <a:solidFill>
                  <a:schemeClr val="tx1"/>
                </a:solidFill>
                <a:effectLst/>
                <a:latin typeface="+mn-lt"/>
                <a:ea typeface="+mn-ea"/>
                <a:cs typeface="+mn-cs"/>
              </a:rPr>
              <a:t>Example: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extern </a:t>
            </a:r>
            <a:r>
              <a:rPr lang="en-US" sz="1200" kern="1200" dirty="0" err="1" smtClean="0">
                <a:solidFill>
                  <a:schemeClr val="tx1"/>
                </a:solidFill>
                <a:effectLst/>
                <a:latin typeface="+mn-lt"/>
                <a:ea typeface="+mn-ea"/>
                <a:cs typeface="+mn-cs"/>
              </a:rPr>
              <a:t>int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nRptxxx</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Note:  Not used with the Graph reports or the Report version of Graph report data.  Graphs use the dummy place holder shown here (</a:t>
            </a:r>
            <a:r>
              <a:rPr lang="en-US" sz="1200" kern="1200" dirty="0" err="1" smtClean="0">
                <a:solidFill>
                  <a:schemeClr val="tx1"/>
                </a:solidFill>
                <a:effectLst/>
                <a:latin typeface="+mn-lt"/>
                <a:ea typeface="+mn-ea"/>
                <a:cs typeface="+mn-cs"/>
              </a:rPr>
              <a:t>nRptxxx</a:t>
            </a:r>
            <a:r>
              <a:rPr lang="en-US" sz="1200" kern="1200" dirty="0" smtClean="0">
                <a:solidFill>
                  <a:schemeClr val="tx1"/>
                </a:solidFill>
                <a:effectLst/>
                <a:latin typeface="+mn-lt"/>
                <a:ea typeface="+mn-ea"/>
                <a:cs typeface="+mn-cs"/>
              </a:rPr>
              <a:t>) for its identifier.</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3.1  Add numeric report structure identifier. </a:t>
            </a:r>
          </a:p>
          <a:p>
            <a:r>
              <a:rPr lang="en-US" sz="1200" kern="1200" dirty="0" smtClean="0">
                <a:solidFill>
                  <a:schemeClr val="tx1"/>
                </a:solidFill>
                <a:effectLst/>
                <a:latin typeface="+mn-lt"/>
                <a:ea typeface="+mn-ea"/>
                <a:cs typeface="+mn-cs"/>
              </a:rPr>
              <a:t>File: </a:t>
            </a:r>
            <a:r>
              <a:rPr lang="en-US" sz="1200" kern="1200" dirty="0" err="1" smtClean="0">
                <a:solidFill>
                  <a:schemeClr val="tx1"/>
                </a:solidFill>
                <a:effectLst/>
                <a:latin typeface="+mn-lt"/>
                <a:ea typeface="+mn-ea"/>
                <a:cs typeface="+mn-cs"/>
              </a:rPr>
              <a:t>globals.h</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Line: 1308</a:t>
            </a:r>
          </a:p>
          <a:p>
            <a:r>
              <a:rPr lang="en-US" sz="1200" kern="1200" dirty="0" smtClean="0">
                <a:solidFill>
                  <a:schemeClr val="tx1"/>
                </a:solidFill>
                <a:effectLst/>
                <a:latin typeface="+mn-lt"/>
                <a:ea typeface="+mn-ea"/>
                <a:cs typeface="+mn-cs"/>
              </a:rPr>
              <a:t>Example: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extern </a:t>
            </a:r>
            <a:r>
              <a:rPr lang="en-US" sz="1200" kern="1200" dirty="0" err="1" smtClean="0">
                <a:solidFill>
                  <a:schemeClr val="tx1"/>
                </a:solidFill>
                <a:effectLst/>
                <a:latin typeface="+mn-lt"/>
                <a:ea typeface="+mn-ea"/>
                <a:cs typeface="+mn-cs"/>
              </a:rPr>
              <a:t>struct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structRpt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rptxxx</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Note:  Same as above, only used in numeric based reports.  Graph reports do not add this here.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4.  Define the Header Row for the Report.</a:t>
            </a:r>
          </a:p>
          <a:p>
            <a:r>
              <a:rPr lang="en-US" sz="1200" kern="1200" dirty="0" smtClean="0">
                <a:solidFill>
                  <a:schemeClr val="tx1"/>
                </a:solidFill>
                <a:effectLst/>
                <a:latin typeface="+mn-lt"/>
                <a:ea typeface="+mn-ea"/>
                <a:cs typeface="+mn-cs"/>
              </a:rPr>
              <a:t>Each report has its own header row identifier.  The header definition is used for multiple items including setting your column widths as well as their titles. The header rows are also multiline.  There are several methods that we’ll switch to different parts of code based upon this header.  Not used with Graphs.</a:t>
            </a:r>
          </a:p>
          <a:p>
            <a:r>
              <a:rPr lang="en-US" sz="1200" kern="1200" dirty="0" smtClean="0">
                <a:solidFill>
                  <a:schemeClr val="tx1"/>
                </a:solidFill>
                <a:effectLst/>
                <a:latin typeface="+mn-lt"/>
                <a:ea typeface="+mn-ea"/>
                <a:cs typeface="+mn-cs"/>
              </a:rPr>
              <a:t>File:  </a:t>
            </a:r>
            <a:r>
              <a:rPr lang="en-US" sz="1200" kern="1200" dirty="0" err="1" smtClean="0">
                <a:solidFill>
                  <a:schemeClr val="tx1"/>
                </a:solidFill>
                <a:effectLst/>
                <a:latin typeface="+mn-lt"/>
                <a:ea typeface="+mn-ea"/>
                <a:cs typeface="+mn-cs"/>
              </a:rPr>
              <a:t>Constants.h</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Line: 939</a:t>
            </a:r>
          </a:p>
          <a:p>
            <a:r>
              <a:rPr lang="en-US" sz="1200" kern="1200" dirty="0" smtClean="0">
                <a:solidFill>
                  <a:schemeClr val="tx1"/>
                </a:solidFill>
                <a:effectLst/>
                <a:latin typeface="+mn-lt"/>
                <a:ea typeface="+mn-ea"/>
                <a:cs typeface="+mn-cs"/>
              </a:rPr>
              <a:t>Example: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#define HEAD010  10</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Notes: Not used when creating a Graph.</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4.05  Define the FXX Identifier which is used to help with formatting.  This is especially important with items such as printing where reports span multiple pages.</a:t>
            </a:r>
          </a:p>
          <a:p>
            <a:r>
              <a:rPr lang="en-US" sz="1200" kern="1200" dirty="0" smtClean="0">
                <a:solidFill>
                  <a:schemeClr val="tx1"/>
                </a:solidFill>
                <a:effectLst/>
                <a:latin typeface="+mn-lt"/>
                <a:ea typeface="+mn-ea"/>
                <a:cs typeface="+mn-cs"/>
              </a:rPr>
              <a:t>File:  </a:t>
            </a:r>
            <a:r>
              <a:rPr lang="en-US" sz="1200" kern="1200" dirty="0" err="1" smtClean="0">
                <a:solidFill>
                  <a:schemeClr val="tx1"/>
                </a:solidFill>
                <a:effectLst/>
                <a:latin typeface="+mn-lt"/>
                <a:ea typeface="+mn-ea"/>
                <a:cs typeface="+mn-cs"/>
              </a:rPr>
              <a:t>Constants.h</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Line: 939????</a:t>
            </a:r>
          </a:p>
          <a:p>
            <a:r>
              <a:rPr lang="en-US" sz="1200" kern="1200" dirty="0" smtClean="0">
                <a:solidFill>
                  <a:schemeClr val="tx1"/>
                </a:solidFill>
                <a:effectLst/>
                <a:latin typeface="+mn-lt"/>
                <a:ea typeface="+mn-ea"/>
                <a:cs typeface="+mn-cs"/>
              </a:rPr>
              <a:t>Example: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#define F010  10</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Notes: Not used when creating a Graph.</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4.1  Add Report to </a:t>
            </a:r>
            <a:r>
              <a:rPr lang="en-US" sz="1200" kern="1200" dirty="0" err="1" smtClean="0">
                <a:solidFill>
                  <a:schemeClr val="tx1"/>
                </a:solidFill>
                <a:effectLst/>
                <a:latin typeface="+mn-lt"/>
                <a:ea typeface="+mn-ea"/>
                <a:cs typeface="+mn-cs"/>
              </a:rPr>
              <a:t>Enum</a:t>
            </a:r>
            <a:r>
              <a:rPr lang="en-US" sz="1200" kern="1200" dirty="0" smtClean="0">
                <a:solidFill>
                  <a:schemeClr val="tx1"/>
                </a:solidFill>
                <a:effectLst/>
                <a:latin typeface="+mn-lt"/>
                <a:ea typeface="+mn-ea"/>
                <a:cs typeface="+mn-cs"/>
              </a:rPr>
              <a:t> list at line 2680 in </a:t>
            </a:r>
            <a:r>
              <a:rPr lang="en-US" sz="1200" kern="1200" dirty="0" err="1" smtClean="0">
                <a:solidFill>
                  <a:schemeClr val="tx1"/>
                </a:solidFill>
                <a:effectLst/>
                <a:latin typeface="+mn-lt"/>
                <a:ea typeface="+mn-ea"/>
                <a:cs typeface="+mn-cs"/>
              </a:rPr>
              <a:t>constants.h</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File: </a:t>
            </a:r>
            <a:r>
              <a:rPr lang="en-US" sz="1200" kern="1200" dirty="0" err="1" smtClean="0">
                <a:solidFill>
                  <a:schemeClr val="tx1"/>
                </a:solidFill>
                <a:effectLst/>
                <a:latin typeface="+mn-lt"/>
                <a:ea typeface="+mn-ea"/>
                <a:cs typeface="+mn-cs"/>
              </a:rPr>
              <a:t>Constants.h</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Line: 2680</a:t>
            </a:r>
          </a:p>
          <a:p>
            <a:r>
              <a:rPr lang="en-US" sz="1200" kern="1200" dirty="0" smtClean="0">
                <a:solidFill>
                  <a:schemeClr val="tx1"/>
                </a:solidFill>
                <a:effectLst/>
                <a:latin typeface="+mn-lt"/>
                <a:ea typeface="+mn-ea"/>
                <a:cs typeface="+mn-cs"/>
              </a:rPr>
              <a:t>Example: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G572,		//	"57.2 Average ROA - Over 5 Years – Line Graph"</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4.2 Add to the enumeration indices for </a:t>
            </a:r>
            <a:r>
              <a:rPr lang="en-US" sz="1200" kern="1200" dirty="0" err="1" smtClean="0">
                <a:solidFill>
                  <a:schemeClr val="tx1"/>
                </a:solidFill>
                <a:effectLst/>
                <a:latin typeface="+mn-lt"/>
                <a:ea typeface="+mn-ea"/>
                <a:cs typeface="+mn-cs"/>
              </a:rPr>
              <a:t>ReportsList</a:t>
            </a:r>
            <a:r>
              <a:rPr lang="en-US" sz="1200" kern="1200" dirty="0" smtClean="0">
                <a:solidFill>
                  <a:schemeClr val="tx1"/>
                </a:solidFill>
                <a:effectLst/>
                <a:latin typeface="+mn-lt"/>
                <a:ea typeface="+mn-ea"/>
                <a:cs typeface="+mn-cs"/>
              </a:rPr>
              <a:t>[] array.</a:t>
            </a:r>
          </a:p>
          <a:p>
            <a:r>
              <a:rPr lang="en-US" sz="1200" kern="1200" dirty="0" smtClean="0">
                <a:solidFill>
                  <a:schemeClr val="tx1"/>
                </a:solidFill>
                <a:effectLst/>
                <a:latin typeface="+mn-lt"/>
                <a:ea typeface="+mn-ea"/>
                <a:cs typeface="+mn-cs"/>
              </a:rPr>
              <a:t>File: </a:t>
            </a:r>
            <a:r>
              <a:rPr lang="en-US" sz="1200" kern="1200" dirty="0" err="1" smtClean="0">
                <a:solidFill>
                  <a:schemeClr val="tx1"/>
                </a:solidFill>
                <a:effectLst/>
                <a:latin typeface="+mn-lt"/>
                <a:ea typeface="+mn-ea"/>
                <a:cs typeface="+mn-cs"/>
              </a:rPr>
              <a:t>Constants.h</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Line:  2950</a:t>
            </a:r>
          </a:p>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41</a:t>
            </a:fld>
            <a:endParaRPr lang="en-US"/>
          </a:p>
        </p:txBody>
      </p:sp>
    </p:spTree>
    <p:extLst>
      <p:ext uri="{BB962C8B-B14F-4D97-AF65-F5344CB8AC3E}">
        <p14:creationId xmlns:p14="http://schemas.microsoft.com/office/powerpoint/2010/main" val="3671853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fundamentals</a:t>
            </a:r>
            <a:r>
              <a:rPr lang="en-US" baseline="0" dirty="0" smtClean="0"/>
              <a:t> of interest rate risk management I understand and it took way to long as my coworkers who are consultants will attest.  Actually I can explain a Target Financial Structure just barely now.</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4</a:t>
            </a:fld>
            <a:endParaRPr lang="en-US"/>
          </a:p>
        </p:txBody>
      </p:sp>
    </p:spTree>
    <p:extLst>
      <p:ext uri="{BB962C8B-B14F-4D97-AF65-F5344CB8AC3E}">
        <p14:creationId xmlns:p14="http://schemas.microsoft.com/office/powerpoint/2010/main" val="34823187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42</a:t>
            </a:fld>
            <a:endParaRPr lang="en-US"/>
          </a:p>
        </p:txBody>
      </p:sp>
    </p:spTree>
    <p:extLst>
      <p:ext uri="{BB962C8B-B14F-4D97-AF65-F5344CB8AC3E}">
        <p14:creationId xmlns:p14="http://schemas.microsoft.com/office/powerpoint/2010/main" val="8262359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43</a:t>
            </a:fld>
            <a:endParaRPr lang="en-US"/>
          </a:p>
        </p:txBody>
      </p:sp>
    </p:spTree>
    <p:extLst>
      <p:ext uri="{BB962C8B-B14F-4D97-AF65-F5344CB8AC3E}">
        <p14:creationId xmlns:p14="http://schemas.microsoft.com/office/powerpoint/2010/main" val="121274512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44</a:t>
            </a:fld>
            <a:endParaRPr lang="en-US"/>
          </a:p>
        </p:txBody>
      </p:sp>
    </p:spTree>
    <p:extLst>
      <p:ext uri="{BB962C8B-B14F-4D97-AF65-F5344CB8AC3E}">
        <p14:creationId xmlns:p14="http://schemas.microsoft.com/office/powerpoint/2010/main" val="117738506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45</a:t>
            </a:fld>
            <a:endParaRPr lang="en-US"/>
          </a:p>
        </p:txBody>
      </p:sp>
    </p:spTree>
    <p:extLst>
      <p:ext uri="{BB962C8B-B14F-4D97-AF65-F5344CB8AC3E}">
        <p14:creationId xmlns:p14="http://schemas.microsoft.com/office/powerpoint/2010/main" val="16978187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Output – considered for</a:t>
            </a:r>
            <a:r>
              <a:rPr lang="en-US" baseline="0" dirty="0" smtClean="0"/>
              <a:t> AMP</a:t>
            </a:r>
          </a:p>
          <a:p>
            <a:r>
              <a:rPr lang="en-US" baseline="0" dirty="0" smtClean="0"/>
              <a:t>Tested with </a:t>
            </a:r>
            <a:r>
              <a:rPr lang="en-US" baseline="0" dirty="0" err="1" smtClean="0"/>
              <a:t>OpenMP</a:t>
            </a:r>
            <a:endParaRPr lang="en-US" baseline="0" dirty="0" smtClean="0"/>
          </a:p>
          <a:p>
            <a:r>
              <a:rPr lang="en-US" baseline="0" dirty="0" smtClean="0"/>
              <a:t>Month by month requirement – account by account worked.</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46</a:t>
            </a:fld>
            <a:endParaRPr lang="en-US"/>
          </a:p>
        </p:txBody>
      </p:sp>
    </p:spTree>
    <p:extLst>
      <p:ext uri="{BB962C8B-B14F-4D97-AF65-F5344CB8AC3E}">
        <p14:creationId xmlns:p14="http://schemas.microsoft.com/office/powerpoint/2010/main" val="49678253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47</a:t>
            </a:fld>
            <a:endParaRPr lang="en-US"/>
          </a:p>
        </p:txBody>
      </p:sp>
    </p:spTree>
    <p:extLst>
      <p:ext uri="{BB962C8B-B14F-4D97-AF65-F5344CB8AC3E}">
        <p14:creationId xmlns:p14="http://schemas.microsoft.com/office/powerpoint/2010/main" val="383820563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Wonderful to debug.</a:t>
            </a:r>
          </a:p>
          <a:p>
            <a:r>
              <a:rPr lang="en-US" dirty="0" smtClean="0"/>
              <a:t>Easier</a:t>
            </a:r>
            <a:r>
              <a:rPr lang="en-US" baseline="0" dirty="0" smtClean="0"/>
              <a:t> to change.</a:t>
            </a:r>
          </a:p>
          <a:p>
            <a:r>
              <a:rPr lang="en-US" baseline="0" dirty="0" smtClean="0"/>
              <a:t>Far better being self documented.</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48</a:t>
            </a:fld>
            <a:endParaRPr lang="en-US"/>
          </a:p>
        </p:txBody>
      </p:sp>
    </p:spTree>
    <p:extLst>
      <p:ext uri="{BB962C8B-B14F-4D97-AF65-F5344CB8AC3E}">
        <p14:creationId xmlns:p14="http://schemas.microsoft.com/office/powerpoint/2010/main" val="8809947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Generate the paths</a:t>
            </a:r>
          </a:p>
          <a:p>
            <a:r>
              <a:rPr lang="en-US" dirty="0" smtClean="0"/>
              <a:t>Import</a:t>
            </a:r>
            <a:r>
              <a:rPr lang="en-US" baseline="0" dirty="0" smtClean="0"/>
              <a:t> the paths into the model.</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50</a:t>
            </a:fld>
            <a:endParaRPr lang="en-US"/>
          </a:p>
        </p:txBody>
      </p:sp>
    </p:spTree>
    <p:extLst>
      <p:ext uri="{BB962C8B-B14F-4D97-AF65-F5344CB8AC3E}">
        <p14:creationId xmlns:p14="http://schemas.microsoft.com/office/powerpoint/2010/main" val="22228751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if we made new classes how?</a:t>
            </a:r>
          </a:p>
          <a:p>
            <a:r>
              <a:rPr lang="en-US" dirty="0" smtClean="0"/>
              <a:t>Multi-inheritance story.</a:t>
            </a:r>
          </a:p>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51</a:t>
            </a:fld>
            <a:endParaRPr lang="en-US"/>
          </a:p>
        </p:txBody>
      </p:sp>
    </p:spTree>
    <p:extLst>
      <p:ext uri="{BB962C8B-B14F-4D97-AF65-F5344CB8AC3E}">
        <p14:creationId xmlns:p14="http://schemas.microsoft.com/office/powerpoint/2010/main" val="122199984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52</a:t>
            </a:fld>
            <a:endParaRPr lang="en-US"/>
          </a:p>
        </p:txBody>
      </p:sp>
    </p:spTree>
    <p:extLst>
      <p:ext uri="{BB962C8B-B14F-4D97-AF65-F5344CB8AC3E}">
        <p14:creationId xmlns:p14="http://schemas.microsoft.com/office/powerpoint/2010/main" val="2096364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Ever where</a:t>
            </a:r>
            <a:r>
              <a:rPr lang="en-US" baseline="0" dirty="0" smtClean="0"/>
              <a:t> a lot of hats?  Yea me to.  And I love C++.  Coding in it at least 10 years.  Programming over 20.  I have spent a year using CUDA with </a:t>
            </a:r>
            <a:r>
              <a:rPr lang="en-US" baseline="0" dirty="0" err="1" smtClean="0"/>
              <a:t>Nvidia</a:t>
            </a:r>
            <a:r>
              <a:rPr lang="en-US" baseline="0" dirty="0" smtClean="0"/>
              <a:t>, and as of this project almost a year using CPP AMP.</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5</a:t>
            </a:fld>
            <a:endParaRPr lang="en-US"/>
          </a:p>
        </p:txBody>
      </p:sp>
    </p:spTree>
    <p:extLst>
      <p:ext uri="{BB962C8B-B14F-4D97-AF65-F5344CB8AC3E}">
        <p14:creationId xmlns:p14="http://schemas.microsoft.com/office/powerpoint/2010/main" val="15580196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Parallel with both</a:t>
            </a:r>
          </a:p>
          <a:p>
            <a:r>
              <a:rPr lang="en-US" dirty="0" smtClean="0"/>
              <a:t>- May get more speed</a:t>
            </a:r>
            <a:r>
              <a:rPr lang="en-US" baseline="0" dirty="0" smtClean="0"/>
              <a:t> with amp but will need more design testing.</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53</a:t>
            </a:fld>
            <a:endParaRPr lang="en-US"/>
          </a:p>
        </p:txBody>
      </p:sp>
    </p:spTree>
    <p:extLst>
      <p:ext uri="{BB962C8B-B14F-4D97-AF65-F5344CB8AC3E}">
        <p14:creationId xmlns:p14="http://schemas.microsoft.com/office/powerpoint/2010/main" val="228871618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Ways</a:t>
            </a:r>
            <a:r>
              <a:rPr lang="en-US" baseline="0" dirty="0" smtClean="0"/>
              <a:t> accounts are calculated – month dependent</a:t>
            </a:r>
          </a:p>
          <a:p>
            <a:r>
              <a:rPr lang="en-US" baseline="0" dirty="0" smtClean="0"/>
              <a:t>Double vs Float</a:t>
            </a:r>
          </a:p>
          <a:p>
            <a:r>
              <a:rPr lang="en-US" baseline="0" dirty="0" smtClean="0"/>
              <a:t>Still to test specific hardware M2090 higher floating point with precision – still not double.</a:t>
            </a:r>
          </a:p>
          <a:p>
            <a:r>
              <a:rPr lang="en-US" baseline="0" dirty="0" err="1" smtClean="0"/>
              <a:t>Nvida</a:t>
            </a:r>
            <a:r>
              <a:rPr lang="en-US" baseline="0" dirty="0" smtClean="0"/>
              <a:t> samples all float</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55</a:t>
            </a:fld>
            <a:endParaRPr lang="en-US"/>
          </a:p>
        </p:txBody>
      </p:sp>
    </p:spTree>
    <p:extLst>
      <p:ext uri="{BB962C8B-B14F-4D97-AF65-F5344CB8AC3E}">
        <p14:creationId xmlns:p14="http://schemas.microsoft.com/office/powerpoint/2010/main" val="132619051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56</a:t>
            </a:fld>
            <a:endParaRPr lang="en-US"/>
          </a:p>
        </p:txBody>
      </p:sp>
    </p:spTree>
    <p:extLst>
      <p:ext uri="{BB962C8B-B14F-4D97-AF65-F5344CB8AC3E}">
        <p14:creationId xmlns:p14="http://schemas.microsoft.com/office/powerpoint/2010/main" val="42596888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57</a:t>
            </a:fld>
            <a:endParaRPr lang="en-US"/>
          </a:p>
        </p:txBody>
      </p:sp>
    </p:spTree>
    <p:extLst>
      <p:ext uri="{BB962C8B-B14F-4D97-AF65-F5344CB8AC3E}">
        <p14:creationId xmlns:p14="http://schemas.microsoft.com/office/powerpoint/2010/main" val="8756435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58</a:t>
            </a:fld>
            <a:endParaRPr lang="en-US"/>
          </a:p>
        </p:txBody>
      </p:sp>
    </p:spTree>
    <p:extLst>
      <p:ext uri="{BB962C8B-B14F-4D97-AF65-F5344CB8AC3E}">
        <p14:creationId xmlns:p14="http://schemas.microsoft.com/office/powerpoint/2010/main" val="413114805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59</a:t>
            </a:fld>
            <a:endParaRPr lang="en-US"/>
          </a:p>
        </p:txBody>
      </p:sp>
    </p:spTree>
    <p:extLst>
      <p:ext uri="{BB962C8B-B14F-4D97-AF65-F5344CB8AC3E}">
        <p14:creationId xmlns:p14="http://schemas.microsoft.com/office/powerpoint/2010/main" val="122179537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GLS/Keynote Speech</a:t>
            </a:r>
          </a:p>
          <a:p>
            <a:r>
              <a:rPr lang="en-US" dirty="0" smtClean="0"/>
              <a:t>Microsoft Static</a:t>
            </a:r>
            <a:r>
              <a:rPr lang="en-US" baseline="0" dirty="0" smtClean="0"/>
              <a:t> Analysis as well as Others</a:t>
            </a:r>
          </a:p>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60</a:t>
            </a:fld>
            <a:endParaRPr lang="en-US"/>
          </a:p>
        </p:txBody>
      </p:sp>
    </p:spTree>
    <p:extLst>
      <p:ext uri="{BB962C8B-B14F-4D97-AF65-F5344CB8AC3E}">
        <p14:creationId xmlns:p14="http://schemas.microsoft.com/office/powerpoint/2010/main" val="172574288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61</a:t>
            </a:fld>
            <a:endParaRPr lang="en-US"/>
          </a:p>
        </p:txBody>
      </p:sp>
    </p:spTree>
    <p:extLst>
      <p:ext uri="{BB962C8B-B14F-4D97-AF65-F5344CB8AC3E}">
        <p14:creationId xmlns:p14="http://schemas.microsoft.com/office/powerpoint/2010/main" val="150660095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62</a:t>
            </a:fld>
            <a:endParaRPr lang="en-US"/>
          </a:p>
        </p:txBody>
      </p:sp>
    </p:spTree>
    <p:extLst>
      <p:ext uri="{BB962C8B-B14F-4D97-AF65-F5344CB8AC3E}">
        <p14:creationId xmlns:p14="http://schemas.microsoft.com/office/powerpoint/2010/main" val="29018438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63</a:t>
            </a:fld>
            <a:endParaRPr lang="en-US"/>
          </a:p>
        </p:txBody>
      </p:sp>
    </p:spTree>
    <p:extLst>
      <p:ext uri="{BB962C8B-B14F-4D97-AF65-F5344CB8AC3E}">
        <p14:creationId xmlns:p14="http://schemas.microsoft.com/office/powerpoint/2010/main" val="3514024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Though</a:t>
            </a:r>
            <a:r>
              <a:rPr lang="en-US" baseline="0" dirty="0" smtClean="0"/>
              <a:t> I may say I or me, or we, there are a team of programmers who work on this project.</a:t>
            </a:r>
          </a:p>
          <a:p>
            <a:r>
              <a:rPr lang="en-US" baseline="0" dirty="0" smtClean="0"/>
              <a:t>Due to the nature of the project I cannot release live code beyond what you see on the slides.</a:t>
            </a:r>
          </a:p>
          <a:p>
            <a:r>
              <a:rPr lang="en-US" baseline="0" dirty="0" smtClean="0"/>
              <a:t>Though I work for the company in this case I represent myself.</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6</a:t>
            </a:fld>
            <a:endParaRPr lang="en-US"/>
          </a:p>
        </p:txBody>
      </p:sp>
    </p:spTree>
    <p:extLst>
      <p:ext uri="{BB962C8B-B14F-4D97-AF65-F5344CB8AC3E}">
        <p14:creationId xmlns:p14="http://schemas.microsoft.com/office/powerpoint/2010/main" val="89849284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B1AFE8-C537-433A-8BEF-AD75531143EA}" type="slidenum">
              <a:rPr lang="en-US" smtClean="0"/>
              <a:t>64</a:t>
            </a:fld>
            <a:endParaRPr lang="en-US"/>
          </a:p>
        </p:txBody>
      </p:sp>
    </p:spTree>
    <p:extLst>
      <p:ext uri="{BB962C8B-B14F-4D97-AF65-F5344CB8AC3E}">
        <p14:creationId xmlns:p14="http://schemas.microsoft.com/office/powerpoint/2010/main" val="3640378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learn about moving legacy code forward?</a:t>
            </a:r>
          </a:p>
          <a:p>
            <a:r>
              <a:rPr lang="en-US" dirty="0" smtClean="0"/>
              <a:t>To see how converting something from single threaded to massively multi-threaded?</a:t>
            </a:r>
          </a:p>
          <a:p>
            <a:r>
              <a:rPr lang="en-US" dirty="0" smtClean="0"/>
              <a:t>Surprised MFC is still in use?</a:t>
            </a:r>
          </a:p>
          <a:p>
            <a:r>
              <a:rPr lang="en-US" dirty="0" smtClean="0"/>
              <a:t>You were one of the three people who gave me a thumbs down on my lightning talk last year and now you want to heckle me in person?</a:t>
            </a:r>
          </a:p>
          <a:p>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7</a:t>
            </a:fld>
            <a:endParaRPr lang="en-US"/>
          </a:p>
        </p:txBody>
      </p:sp>
    </p:spTree>
    <p:extLst>
      <p:ext uri="{BB962C8B-B14F-4D97-AF65-F5344CB8AC3E}">
        <p14:creationId xmlns:p14="http://schemas.microsoft.com/office/powerpoint/2010/main" val="3540356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application actually tracks over 60 short and long term interest rate environments.</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8</a:t>
            </a:fld>
            <a:endParaRPr lang="en-US"/>
          </a:p>
        </p:txBody>
      </p:sp>
    </p:spTree>
    <p:extLst>
      <p:ext uri="{BB962C8B-B14F-4D97-AF65-F5344CB8AC3E}">
        <p14:creationId xmlns:p14="http://schemas.microsoft.com/office/powerpoint/2010/main" val="1386876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Joel on</a:t>
            </a:r>
            <a:r>
              <a:rPr lang="en-US" baseline="0" dirty="0" smtClean="0"/>
              <a:t> Software – Things you should never do Part 1, April 2000</a:t>
            </a:r>
          </a:p>
          <a:p>
            <a:r>
              <a:rPr lang="en-US" baseline="0" dirty="0" smtClean="0"/>
              <a:t>Its harder to read then it is to write.</a:t>
            </a:r>
          </a:p>
          <a:p>
            <a:r>
              <a:rPr lang="en-US" baseline="0" dirty="0" smtClean="0"/>
              <a:t>Its never worth throwing away all that debugging.</a:t>
            </a:r>
            <a:endParaRPr lang="en-US" dirty="0"/>
          </a:p>
        </p:txBody>
      </p:sp>
      <p:sp>
        <p:nvSpPr>
          <p:cNvPr id="4" name="Slide Number Placeholder 3"/>
          <p:cNvSpPr>
            <a:spLocks noGrp="1"/>
          </p:cNvSpPr>
          <p:nvPr>
            <p:ph type="sldNum" sz="quarter" idx="10"/>
          </p:nvPr>
        </p:nvSpPr>
        <p:spPr/>
        <p:txBody>
          <a:bodyPr/>
          <a:lstStyle/>
          <a:p>
            <a:fld id="{03B1AFE8-C537-433A-8BEF-AD75531143EA}" type="slidenum">
              <a:rPr lang="en-US" smtClean="0"/>
              <a:t>9</a:t>
            </a:fld>
            <a:endParaRPr lang="en-US"/>
          </a:p>
        </p:txBody>
      </p:sp>
    </p:spTree>
    <p:extLst>
      <p:ext uri="{BB962C8B-B14F-4D97-AF65-F5344CB8AC3E}">
        <p14:creationId xmlns:p14="http://schemas.microsoft.com/office/powerpoint/2010/main" val="18386171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881982B8-C111-4E82-AF3C-95E59E3BDA79}" type="datetimeFigureOut">
              <a:rPr lang="en-US" smtClean="0"/>
              <a:t>9/21/2015</a:t>
            </a:fld>
            <a:endParaRPr lang="en-US"/>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E3D4106-2492-4B03-8837-B180E1DDC412}" type="slidenum">
              <a:rPr lang="en-US" smtClean="0"/>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002559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81982B8-C111-4E82-AF3C-95E59E3BDA79}" type="datetimeFigureOut">
              <a:rPr lang="en-US" smtClean="0"/>
              <a:t>9/21/2015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D4106-2492-4B03-8837-B180E1DDC412}" type="slidenum">
              <a:rPr lang="en-US" smtClean="0"/>
              <a:t>‹#›</a:t>
            </a:fld>
            <a:endParaRPr lang="en-US"/>
          </a:p>
        </p:txBody>
      </p:sp>
    </p:spTree>
    <p:extLst>
      <p:ext uri="{BB962C8B-B14F-4D97-AF65-F5344CB8AC3E}">
        <p14:creationId xmlns:p14="http://schemas.microsoft.com/office/powerpoint/2010/main" val="939753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81982B8-C111-4E82-AF3C-95E59E3BDA79}" type="datetimeFigureOut">
              <a:rPr lang="en-US" smtClean="0"/>
              <a:t>9/21/2015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D4106-2492-4B03-8837-B180E1DDC412}" type="slidenum">
              <a:rPr lang="en-US" smtClean="0"/>
              <a:t>‹#›</a:t>
            </a:fld>
            <a:endParaRPr lang="en-US"/>
          </a:p>
        </p:txBody>
      </p:sp>
    </p:spTree>
    <p:extLst>
      <p:ext uri="{BB962C8B-B14F-4D97-AF65-F5344CB8AC3E}">
        <p14:creationId xmlns:p14="http://schemas.microsoft.com/office/powerpoint/2010/main" val="42632314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81982B8-C111-4E82-AF3C-95E59E3BDA79}" type="datetimeFigureOut">
              <a:rPr lang="en-US" smtClean="0"/>
              <a:t>9/21/2015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D4106-2492-4B03-8837-B180E1DDC412}" type="slidenum">
              <a:rPr lang="en-US" smtClean="0"/>
              <a:t>‹#›</a:t>
            </a:fld>
            <a:endParaRPr lang="en-US"/>
          </a:p>
        </p:txBody>
      </p:sp>
    </p:spTree>
    <p:extLst>
      <p:ext uri="{BB962C8B-B14F-4D97-AF65-F5344CB8AC3E}">
        <p14:creationId xmlns:p14="http://schemas.microsoft.com/office/powerpoint/2010/main" val="44138556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smtClean="0"/>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81982B8-C111-4E82-AF3C-95E59E3BDA79}" type="datetimeFigureOut">
              <a:rPr lang="en-US" smtClean="0"/>
              <a:t>9/21/2015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D4106-2492-4B03-8837-B180E1DDC412}" type="slidenum">
              <a:rPr lang="en-US" smtClean="0"/>
              <a:t>‹#›</a:t>
            </a:fld>
            <a:endParaRPr lang="en-US"/>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7413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81982B8-C111-4E82-AF3C-95E59E3BDA79}" type="datetimeFigureOut">
              <a:rPr lang="en-US" smtClean="0"/>
              <a:t>9/21/2015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3D4106-2492-4B03-8837-B180E1DDC412}" type="slidenum">
              <a:rPr lang="en-US" smtClean="0"/>
              <a:t>‹#›</a:t>
            </a:fld>
            <a:endParaRPr lang="en-US"/>
          </a:p>
        </p:txBody>
      </p:sp>
    </p:spTree>
    <p:extLst>
      <p:ext uri="{BB962C8B-B14F-4D97-AF65-F5344CB8AC3E}">
        <p14:creationId xmlns:p14="http://schemas.microsoft.com/office/powerpoint/2010/main" val="122456167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81982B8-C111-4E82-AF3C-95E59E3BDA79}" type="datetimeFigureOut">
              <a:rPr lang="en-US" smtClean="0"/>
              <a:t>9/21/2015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3D4106-2492-4B03-8837-B180E1DDC412}" type="slidenum">
              <a:rPr lang="en-US" smtClean="0"/>
              <a:t>‹#›</a:t>
            </a:fld>
            <a:endParaRPr lang="en-US"/>
          </a:p>
        </p:txBody>
      </p:sp>
    </p:spTree>
    <p:extLst>
      <p:ext uri="{BB962C8B-B14F-4D97-AF65-F5344CB8AC3E}">
        <p14:creationId xmlns:p14="http://schemas.microsoft.com/office/powerpoint/2010/main" val="2630996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81982B8-C111-4E82-AF3C-95E59E3BDA79}" type="datetimeFigureOut">
              <a:rPr lang="en-US" smtClean="0"/>
              <a:t>9/21/2015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3D4106-2492-4B03-8837-B180E1DDC412}" type="slidenum">
              <a:rPr lang="en-US" smtClean="0"/>
              <a:t>‹#›</a:t>
            </a:fld>
            <a:endParaRPr lang="en-US"/>
          </a:p>
        </p:txBody>
      </p:sp>
    </p:spTree>
    <p:extLst>
      <p:ext uri="{BB962C8B-B14F-4D97-AF65-F5344CB8AC3E}">
        <p14:creationId xmlns:p14="http://schemas.microsoft.com/office/powerpoint/2010/main" val="1707291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982B8-C111-4E82-AF3C-95E59E3BDA79}" type="datetimeFigureOut">
              <a:rPr lang="en-US" smtClean="0"/>
              <a:t>9/21/2015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3D4106-2492-4B03-8837-B180E1DDC412}" type="slidenum">
              <a:rPr lang="en-US" smtClean="0"/>
              <a:t>‹#›</a:t>
            </a:fld>
            <a:endParaRPr lang="en-US"/>
          </a:p>
        </p:txBody>
      </p:sp>
    </p:spTree>
    <p:extLst>
      <p:ext uri="{BB962C8B-B14F-4D97-AF65-F5344CB8AC3E}">
        <p14:creationId xmlns:p14="http://schemas.microsoft.com/office/powerpoint/2010/main" val="2805522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81982B8-C111-4E82-AF3C-95E59E3BDA79}" type="datetimeFigureOut">
              <a:rPr lang="en-US" smtClean="0"/>
              <a:t>9/21/2015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3D4106-2492-4B03-8837-B180E1DDC412}" type="slidenum">
              <a:rPr lang="en-US" smtClean="0"/>
              <a:t>‹#›</a:t>
            </a:fld>
            <a:endParaRPr lang="en-US"/>
          </a:p>
        </p:txBody>
      </p:sp>
    </p:spTree>
    <p:extLst>
      <p:ext uri="{BB962C8B-B14F-4D97-AF65-F5344CB8AC3E}">
        <p14:creationId xmlns:p14="http://schemas.microsoft.com/office/powerpoint/2010/main" val="1633717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81982B8-C111-4E82-AF3C-95E59E3BDA79}" type="datetimeFigureOut">
              <a:rPr lang="en-US" smtClean="0"/>
              <a:t>9/21/2015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3D4106-2492-4B03-8837-B180E1DDC412}" type="slidenum">
              <a:rPr lang="en-US" smtClean="0"/>
              <a:t>‹#›</a:t>
            </a:fld>
            <a:endParaRPr lang="en-US"/>
          </a:p>
        </p:txBody>
      </p:sp>
    </p:spTree>
    <p:extLst>
      <p:ext uri="{BB962C8B-B14F-4D97-AF65-F5344CB8AC3E}">
        <p14:creationId xmlns:p14="http://schemas.microsoft.com/office/powerpoint/2010/main" val="3001229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customXml" Target="../../customXml/item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1142996" y="6223828"/>
            <a:ext cx="1215891" cy="365125"/>
          </a:xfrm>
          <a:prstGeom prst="rect">
            <a:avLst/>
          </a:prstGeom>
        </p:spPr>
        <p:txBody>
          <a:bodyPr vert="horz" lIns="91440" tIns="45720" rIns="91440" bIns="45720" rtlCol="0" anchor="ctr"/>
          <a:lstStyle>
            <a:lvl1pPr algn="l">
              <a:defRPr sz="1200">
                <a:solidFill>
                  <a:schemeClr val="accent1"/>
                </a:solidFill>
              </a:defRPr>
            </a:lvl1pPr>
          </a:lstStyle>
          <a:p>
            <a:fld id="{881982B8-C111-4E82-AF3C-95E59E3BDA79}" type="datetimeFigureOut">
              <a:rPr lang="en-US" smtClean="0"/>
              <a:t>9/21/2015</a:t>
            </a:fld>
            <a:endParaRPr lang="en-US"/>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2546074" y="6223828"/>
            <a:ext cx="1215886" cy="365125"/>
          </a:xfrm>
          <a:prstGeom prst="rect">
            <a:avLst/>
          </a:prstGeom>
        </p:spPr>
        <p:txBody>
          <a:bodyPr vert="horz" lIns="91440" tIns="45720" rIns="91440" bIns="45720" rtlCol="0" anchor="ctr"/>
          <a:lstStyle>
            <a:lvl1pPr algn="r">
              <a:defRPr sz="1200">
                <a:solidFill>
                  <a:schemeClr val="accent1"/>
                </a:solidFill>
              </a:defRPr>
            </a:lvl1pPr>
          </a:lstStyle>
          <a:p>
            <a:endParaRPr lang="en-US" dirty="0"/>
          </a:p>
        </p:txBody>
      </p:sp>
      <p:pic>
        <p:nvPicPr>
          <p:cNvPr id="8" name="Picture 7" descr="C:\Users\kevin.CARPENTERSYSTEM\AppData\Local\Microsoft\Windows\INetCache\Content.Word\CarpenterSystemsLogo.png"/>
          <p:cNvPicPr/>
          <p:nvPr userDrawn="1">
            <p:custDataLst>
              <p:custData r:id="rId13"/>
            </p:custDataLst>
          </p:nvPr>
        </p:nvPicPr>
        <p:blipFill>
          <a:blip r:embed="rId14">
            <a:extLst>
              <a:ext uri="{28A0092B-C50C-407E-A947-70E740481C1C}">
                <a14:useLocalDpi xmlns:a14="http://schemas.microsoft.com/office/drawing/2010/main" val="0"/>
              </a:ext>
            </a:extLst>
          </a:blip>
          <a:srcRect/>
          <a:stretch>
            <a:fillRect/>
          </a:stretch>
        </p:blipFill>
        <p:spPr bwMode="auto">
          <a:xfrm>
            <a:off x="8854110" y="6166677"/>
            <a:ext cx="2295525" cy="479425"/>
          </a:xfrm>
          <a:prstGeom prst="rect">
            <a:avLst/>
          </a:prstGeom>
          <a:noFill/>
          <a:ln>
            <a:noFill/>
          </a:ln>
        </p:spPr>
      </p:pic>
    </p:spTree>
    <p:extLst>
      <p:ext uri="{BB962C8B-B14F-4D97-AF65-F5344CB8AC3E}">
        <p14:creationId xmlns:p14="http://schemas.microsoft.com/office/powerpoint/2010/main" val="162397313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g"/></Relationships>
</file>

<file path=ppt/slides/_rels/slide5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customXml" Target="../../customXml/item1.xml"/><Relationship Id="rId1" Type="http://schemas.openxmlformats.org/officeDocument/2006/relationships/customXml" Target="../../customXml/item3.xml"/><Relationship Id="rId5" Type="http://schemas.openxmlformats.org/officeDocument/2006/relationships/image" Target="../media/image46.jpg"/><Relationship Id="rId4" Type="http://schemas.openxmlformats.org/officeDocument/2006/relationships/notesSlide" Target="../notesSlides/notesSlide50.xml"/></Relationships>
</file>

<file path=ppt/slides/_rels/slide5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From Functional to Parallel</a:t>
            </a:r>
            <a:endParaRPr lang="en-US" dirty="0"/>
          </a:p>
        </p:txBody>
      </p:sp>
      <p:sp>
        <p:nvSpPr>
          <p:cNvPr id="3" name="Subtitle 2"/>
          <p:cNvSpPr>
            <a:spLocks noGrp="1"/>
          </p:cNvSpPr>
          <p:nvPr>
            <p:ph type="subTitle" idx="1"/>
          </p:nvPr>
        </p:nvSpPr>
        <p:spPr/>
        <p:txBody>
          <a:bodyPr/>
          <a:lstStyle/>
          <a:p>
            <a:r>
              <a:rPr lang="en-US" smtClean="0"/>
              <a:t>Stochastic Modelling in C++</a:t>
            </a:r>
            <a:endParaRPr lang="en-US" dirty="0"/>
          </a:p>
        </p:txBody>
      </p:sp>
    </p:spTree>
    <p:extLst>
      <p:ext uri="{BB962C8B-B14F-4D97-AF65-F5344CB8AC3E}">
        <p14:creationId xmlns:p14="http://schemas.microsoft.com/office/powerpoint/2010/main" val="28082368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decision drivers	</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8520" y="1965960"/>
            <a:ext cx="3810000" cy="38100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000" y="1965960"/>
            <a:ext cx="4576577" cy="3810000"/>
          </a:xfrm>
          <a:prstGeom prst="rect">
            <a:avLst/>
          </a:prstGeom>
        </p:spPr>
      </p:pic>
    </p:spTree>
    <p:extLst>
      <p:ext uri="{BB962C8B-B14F-4D97-AF65-F5344CB8AC3E}">
        <p14:creationId xmlns:p14="http://schemas.microsoft.com/office/powerpoint/2010/main" val="6768429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367181" y="3831285"/>
            <a:ext cx="3524549" cy="2367825"/>
          </a:xfrm>
          <a:prstGeom prst="rect">
            <a:avLst/>
          </a:prstGeom>
        </p:spPr>
      </p:pic>
      <p:pic>
        <p:nvPicPr>
          <p:cNvPr id="3" name="Picture 2"/>
          <p:cNvPicPr>
            <a:picLocks noChangeAspect="1"/>
          </p:cNvPicPr>
          <p:nvPr/>
        </p:nvPicPr>
        <p:blipFill>
          <a:blip r:embed="rId4"/>
          <a:stretch>
            <a:fillRect/>
          </a:stretch>
        </p:blipFill>
        <p:spPr>
          <a:xfrm>
            <a:off x="6351210" y="2097991"/>
            <a:ext cx="5009984" cy="2917206"/>
          </a:xfrm>
          <a:prstGeom prst="rect">
            <a:avLst/>
          </a:prstGeom>
        </p:spPr>
      </p:pic>
      <p:sp>
        <p:nvSpPr>
          <p:cNvPr id="4" name="TextBox 3"/>
          <p:cNvSpPr txBox="1"/>
          <p:nvPr/>
        </p:nvSpPr>
        <p:spPr>
          <a:xfrm>
            <a:off x="5264046" y="5548631"/>
            <a:ext cx="2509020" cy="369332"/>
          </a:xfrm>
          <a:prstGeom prst="rect">
            <a:avLst/>
          </a:prstGeom>
          <a:noFill/>
        </p:spPr>
        <p:txBody>
          <a:bodyPr wrap="none" rtlCol="0">
            <a:spAutoFit/>
          </a:bodyPr>
          <a:lstStyle/>
          <a:p>
            <a:r>
              <a:rPr lang="en-US" dirty="0" smtClean="0"/>
              <a:t>Stochastic vs. Random</a:t>
            </a:r>
            <a:endParaRPr lang="en-US" dirty="0"/>
          </a:p>
        </p:txBody>
      </p:sp>
      <p:pic>
        <p:nvPicPr>
          <p:cNvPr id="5" name="Picture 4"/>
          <p:cNvPicPr>
            <a:picLocks noChangeAspect="1"/>
          </p:cNvPicPr>
          <p:nvPr/>
        </p:nvPicPr>
        <p:blipFill>
          <a:blip r:embed="rId5"/>
          <a:stretch>
            <a:fillRect/>
          </a:stretch>
        </p:blipFill>
        <p:spPr>
          <a:xfrm>
            <a:off x="3266394" y="1095326"/>
            <a:ext cx="2355076" cy="2469242"/>
          </a:xfrm>
          <a:prstGeom prst="rect">
            <a:avLst/>
          </a:prstGeom>
        </p:spPr>
      </p:pic>
      <p:sp>
        <p:nvSpPr>
          <p:cNvPr id="7" name="TextBox 6"/>
          <p:cNvSpPr txBox="1"/>
          <p:nvPr/>
        </p:nvSpPr>
        <p:spPr>
          <a:xfrm>
            <a:off x="1475173" y="1728659"/>
            <a:ext cx="950901" cy="369332"/>
          </a:xfrm>
          <a:prstGeom prst="rect">
            <a:avLst/>
          </a:prstGeom>
          <a:noFill/>
        </p:spPr>
        <p:txBody>
          <a:bodyPr wrap="none" rtlCol="0">
            <a:spAutoFit/>
          </a:bodyPr>
          <a:lstStyle/>
          <a:p>
            <a:r>
              <a:rPr lang="en-US" dirty="0" smtClean="0"/>
              <a:t>Historic</a:t>
            </a:r>
            <a:endParaRPr lang="en-US" dirty="0"/>
          </a:p>
        </p:txBody>
      </p:sp>
    </p:spTree>
    <p:extLst>
      <p:ext uri="{BB962C8B-B14F-4D97-AF65-F5344CB8AC3E}">
        <p14:creationId xmlns:p14="http://schemas.microsoft.com/office/powerpoint/2010/main" val="34084965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do we do with projects?</a:t>
            </a:r>
            <a:endParaRPr lang="en-US" dirty="0"/>
          </a:p>
        </p:txBody>
      </p:sp>
      <p:pic>
        <p:nvPicPr>
          <p:cNvPr id="1026" name="Picture 2" descr="http://digitalmediafx.com/Shrek/Images/Shrek13.jpg"/>
          <p:cNvPicPr>
            <a:picLocks noGrp="1" noChangeAspect="1" noChangeArrowheads="1"/>
          </p:cNvPicPr>
          <p:nvPr>
            <p:ph sz="half" idx="1"/>
          </p:nvPr>
        </p:nvPicPr>
        <p:blipFill rotWithShape="1">
          <a:blip r:embed="rId3">
            <a:extLst>
              <a:ext uri="{28A0092B-C50C-407E-A947-70E740481C1C}">
                <a14:useLocalDpi xmlns:a14="http://schemas.microsoft.com/office/drawing/2010/main" val="0"/>
              </a:ext>
            </a:extLst>
          </a:blip>
          <a:srcRect b="7063"/>
          <a:stretch/>
        </p:blipFill>
        <p:spPr bwMode="auto">
          <a:xfrm>
            <a:off x="1143000" y="2636992"/>
            <a:ext cx="4754563" cy="2716673"/>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half" idx="2"/>
          </p:nvPr>
        </p:nvSpPr>
        <p:spPr>
          <a:xfrm>
            <a:off x="6267612" y="2057400"/>
            <a:ext cx="4754880" cy="3563911"/>
          </a:xfrm>
        </p:spPr>
        <p:txBody>
          <a:bodyPr/>
          <a:lstStyle/>
          <a:p>
            <a:endParaRPr lang="en-US" dirty="0"/>
          </a:p>
          <a:p>
            <a:endParaRPr lang="en-US" dirty="0" smtClean="0"/>
          </a:p>
          <a:p>
            <a:pPr marL="548640" lvl="2" indent="0">
              <a:buNone/>
            </a:pPr>
            <a:r>
              <a:rPr lang="en-US" dirty="0" smtClean="0"/>
              <a:t>	</a:t>
            </a:r>
            <a:r>
              <a:rPr lang="en-US" sz="2400" dirty="0" smtClean="0"/>
              <a:t>Ogres </a:t>
            </a:r>
            <a:r>
              <a:rPr lang="en-US" sz="2400" dirty="0"/>
              <a:t>are like onions</a:t>
            </a:r>
          </a:p>
          <a:p>
            <a:pPr lvl="2"/>
            <a:endParaRPr lang="en-US" dirty="0"/>
          </a:p>
          <a:p>
            <a:pPr marL="45720" indent="0">
              <a:buNone/>
            </a:pPr>
            <a:r>
              <a:rPr lang="en-US" dirty="0" smtClean="0"/>
              <a:t>	So </a:t>
            </a:r>
            <a:r>
              <a:rPr lang="en-US" sz="2400" dirty="0" smtClean="0"/>
              <a:t>are</a:t>
            </a:r>
            <a:r>
              <a:rPr lang="en-US" dirty="0" smtClean="0"/>
              <a:t> projects!</a:t>
            </a:r>
            <a:endParaRPr lang="en-US" dirty="0"/>
          </a:p>
        </p:txBody>
      </p:sp>
    </p:spTree>
    <p:extLst>
      <p:ext uri="{BB962C8B-B14F-4D97-AF65-F5344CB8AC3E}">
        <p14:creationId xmlns:p14="http://schemas.microsoft.com/office/powerpoint/2010/main" val="17211623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Background</a:t>
            </a:r>
            <a:endParaRPr lang="en-US" dirty="0"/>
          </a:p>
        </p:txBody>
      </p:sp>
      <p:sp>
        <p:nvSpPr>
          <p:cNvPr id="5" name="Subtitle 4"/>
          <p:cNvSpPr>
            <a:spLocks noGrp="1"/>
          </p:cNvSpPr>
          <p:nvPr>
            <p:ph type="subTitle" idx="1"/>
          </p:nvPr>
        </p:nvSpPr>
        <p:spPr/>
        <p:txBody>
          <a:bodyPr/>
          <a:lstStyle/>
          <a:p>
            <a:r>
              <a:rPr lang="en-US" dirty="0" smtClean="0"/>
              <a:t>Some Details on our Application</a:t>
            </a:r>
            <a:endParaRPr lang="en-US" dirty="0"/>
          </a:p>
        </p:txBody>
      </p:sp>
    </p:spTree>
    <p:extLst>
      <p:ext uri="{BB962C8B-B14F-4D97-AF65-F5344CB8AC3E}">
        <p14:creationId xmlns:p14="http://schemas.microsoft.com/office/powerpoint/2010/main" val="929815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 of our application</a:t>
            </a:r>
            <a:endParaRPr lang="en-US" dirty="0"/>
          </a:p>
        </p:txBody>
      </p:sp>
      <p:sp>
        <p:nvSpPr>
          <p:cNvPr id="3" name="Content Placeholder 2"/>
          <p:cNvSpPr>
            <a:spLocks noGrp="1"/>
          </p:cNvSpPr>
          <p:nvPr>
            <p:ph idx="1"/>
          </p:nvPr>
        </p:nvSpPr>
        <p:spPr/>
        <p:txBody>
          <a:bodyPr>
            <a:normAutofit/>
          </a:bodyPr>
          <a:lstStyle/>
          <a:p>
            <a:pPr marL="45720" indent="0" algn="ctr">
              <a:buNone/>
            </a:pPr>
            <a:endParaRPr lang="en-US" dirty="0" smtClean="0"/>
          </a:p>
          <a:p>
            <a:pPr marL="45720" indent="0" algn="ctr">
              <a:buNone/>
            </a:pPr>
            <a:r>
              <a:rPr lang="en-US" dirty="0" smtClean="0"/>
              <a:t>Asset and Liability Management</a:t>
            </a:r>
          </a:p>
          <a:p>
            <a:pPr marL="45720" indent="0" algn="ctr">
              <a:buNone/>
            </a:pPr>
            <a:endParaRPr lang="en-US" dirty="0" smtClean="0"/>
          </a:p>
          <a:p>
            <a:pPr marL="45720" indent="0" algn="ctr">
              <a:buNone/>
            </a:pPr>
            <a:r>
              <a:rPr lang="en-US" dirty="0" smtClean="0"/>
              <a:t>Loans/Investments vs Shares/CDs and Borrowings</a:t>
            </a:r>
          </a:p>
          <a:p>
            <a:pPr marL="45720" indent="0" algn="ctr">
              <a:buNone/>
            </a:pPr>
            <a:endParaRPr lang="en-US" dirty="0"/>
          </a:p>
          <a:p>
            <a:pPr marL="45720" indent="0" algn="ctr">
              <a:buNone/>
            </a:pPr>
            <a:r>
              <a:rPr lang="en-US" dirty="0" smtClean="0"/>
              <a:t>Fee Income/Loan Loss</a:t>
            </a:r>
          </a:p>
          <a:p>
            <a:pPr marL="45720" indent="0" algn="ctr">
              <a:buNone/>
            </a:pPr>
            <a:endParaRPr lang="en-US" dirty="0"/>
          </a:p>
          <a:p>
            <a:pPr marL="45720" indent="0" algn="ctr">
              <a:buNone/>
            </a:pPr>
            <a:r>
              <a:rPr lang="en-US" dirty="0" smtClean="0"/>
              <a:t>Precision</a:t>
            </a:r>
          </a:p>
        </p:txBody>
      </p:sp>
    </p:spTree>
    <p:extLst>
      <p:ext uri="{BB962C8B-B14F-4D97-AF65-F5344CB8AC3E}">
        <p14:creationId xmlns:p14="http://schemas.microsoft.com/office/powerpoint/2010/main" val="38267904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are interest rates risky?</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473547" y="2071321"/>
            <a:ext cx="5214425" cy="3467593"/>
          </a:xfrm>
        </p:spPr>
      </p:pic>
    </p:spTree>
    <p:extLst>
      <p:ext uri="{BB962C8B-B14F-4D97-AF65-F5344CB8AC3E}">
        <p14:creationId xmlns:p14="http://schemas.microsoft.com/office/powerpoint/2010/main" val="34297358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technologies</a:t>
            </a:r>
            <a:endParaRPr lang="en-US" dirty="0"/>
          </a:p>
        </p:txBody>
      </p:sp>
      <p:pic>
        <p:nvPicPr>
          <p:cNvPr id="5" name="Picture 4"/>
          <p:cNvPicPr>
            <a:picLocks noChangeAspect="1"/>
          </p:cNvPicPr>
          <p:nvPr/>
        </p:nvPicPr>
        <p:blipFill>
          <a:blip r:embed="rId2"/>
          <a:stretch>
            <a:fillRect/>
          </a:stretch>
        </p:blipFill>
        <p:spPr>
          <a:xfrm>
            <a:off x="6849489" y="2301147"/>
            <a:ext cx="2600325" cy="666750"/>
          </a:xfrm>
          <a:prstGeom prst="rect">
            <a:avLst/>
          </a:prstGeom>
        </p:spPr>
      </p:pic>
      <p:pic>
        <p:nvPicPr>
          <p:cNvPr id="6" name="Picture 5"/>
          <p:cNvPicPr>
            <a:picLocks noChangeAspect="1"/>
          </p:cNvPicPr>
          <p:nvPr/>
        </p:nvPicPr>
        <p:blipFill>
          <a:blip r:embed="rId3"/>
          <a:stretch>
            <a:fillRect/>
          </a:stretch>
        </p:blipFill>
        <p:spPr>
          <a:xfrm>
            <a:off x="7659114" y="3059337"/>
            <a:ext cx="1790700" cy="561975"/>
          </a:xfrm>
          <a:prstGeom prst="rect">
            <a:avLst/>
          </a:prstGeom>
        </p:spPr>
      </p:pic>
      <p:pic>
        <p:nvPicPr>
          <p:cNvPr id="7" name="Picture 6"/>
          <p:cNvPicPr>
            <a:picLocks noChangeAspect="1"/>
          </p:cNvPicPr>
          <p:nvPr/>
        </p:nvPicPr>
        <p:blipFill>
          <a:blip r:embed="rId4"/>
          <a:stretch>
            <a:fillRect/>
          </a:stretch>
        </p:blipFill>
        <p:spPr>
          <a:xfrm>
            <a:off x="1758066" y="3653011"/>
            <a:ext cx="3219450" cy="685800"/>
          </a:xfrm>
          <a:prstGeom prst="rect">
            <a:avLst/>
          </a:prstGeom>
        </p:spPr>
      </p:pic>
      <p:sp>
        <p:nvSpPr>
          <p:cNvPr id="9" name="Rectangle 8"/>
          <p:cNvSpPr/>
          <p:nvPr/>
        </p:nvSpPr>
        <p:spPr>
          <a:xfrm>
            <a:off x="6080760" y="4526312"/>
            <a:ext cx="2495847" cy="923330"/>
          </a:xfrm>
          <a:prstGeom prst="rect">
            <a:avLst/>
          </a:prstGeom>
          <a:noFill/>
        </p:spPr>
        <p:txBody>
          <a:bodyPr wrap="square" lIns="91440" tIns="45720" rIns="91440" bIns="45720">
            <a:spAutoFit/>
          </a:bodyPr>
          <a:lstStyle/>
          <a:p>
            <a:pPr algn="ctr"/>
            <a:r>
              <a:rPr lang="en-US" sz="540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M F C</a:t>
            </a:r>
            <a:endParaRPr lang="en-US" sz="540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179674920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functional coding</a:t>
            </a:r>
            <a:endParaRPr lang="en-US" dirty="0"/>
          </a:p>
        </p:txBody>
      </p:sp>
      <p:sp>
        <p:nvSpPr>
          <p:cNvPr id="5" name="Text Placeholder 4"/>
          <p:cNvSpPr>
            <a:spLocks noGrp="1"/>
          </p:cNvSpPr>
          <p:nvPr>
            <p:ph type="subTitle" idx="1"/>
          </p:nvPr>
        </p:nvSpPr>
        <p:spPr/>
        <p:txBody>
          <a:bodyPr/>
          <a:lstStyle/>
          <a:p>
            <a:r>
              <a:rPr lang="en-US" dirty="0" smtClean="0"/>
              <a:t>More then it works. </a:t>
            </a:r>
            <a:endParaRPr lang="en-US" dirty="0"/>
          </a:p>
        </p:txBody>
      </p:sp>
    </p:spTree>
    <p:extLst>
      <p:ext uri="{BB962C8B-B14F-4D97-AF65-F5344CB8AC3E}">
        <p14:creationId xmlns:p14="http://schemas.microsoft.com/office/powerpoint/2010/main" val="21274133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really functional</a:t>
            </a:r>
            <a:endParaRPr lang="en-US" dirty="0"/>
          </a:p>
        </p:txBody>
      </p:sp>
      <p:sp>
        <p:nvSpPr>
          <p:cNvPr id="3" name="Content Placeholder 2"/>
          <p:cNvSpPr>
            <a:spLocks noGrp="1"/>
          </p:cNvSpPr>
          <p:nvPr>
            <p:ph idx="1"/>
          </p:nvPr>
        </p:nvSpPr>
        <p:spPr/>
        <p:txBody>
          <a:bodyPr>
            <a:normAutofit/>
          </a:bodyPr>
          <a:lstStyle/>
          <a:p>
            <a:pPr marL="45720" indent="0" algn="ctr">
              <a:buNone/>
            </a:pPr>
            <a:r>
              <a:rPr lang="en-US" dirty="0" smtClean="0"/>
              <a:t>Procedural? Top Down?</a:t>
            </a:r>
          </a:p>
          <a:p>
            <a:pPr marL="45720" indent="0" algn="ctr">
              <a:buNone/>
            </a:pPr>
            <a:endParaRPr lang="en-US" dirty="0"/>
          </a:p>
          <a:p>
            <a:pPr marL="45720" indent="0" algn="ctr">
              <a:buNone/>
            </a:pPr>
            <a:r>
              <a:rPr lang="en-US" dirty="0" smtClean="0"/>
              <a:t>How about…</a:t>
            </a:r>
          </a:p>
          <a:p>
            <a:pPr marL="45720" indent="0" algn="ctr">
              <a:buNone/>
            </a:pPr>
            <a:r>
              <a:rPr lang="en-US" dirty="0" smtClean="0"/>
              <a:t>It looked liked C,</a:t>
            </a:r>
          </a:p>
          <a:p>
            <a:pPr marL="45720" indent="0" algn="ctr">
              <a:buNone/>
            </a:pPr>
            <a:r>
              <a:rPr lang="en-US" dirty="0" smtClean="0"/>
              <a:t>But then </a:t>
            </a:r>
            <a:r>
              <a:rPr lang="en-US" dirty="0" err="1" smtClean="0"/>
              <a:t>c++</a:t>
            </a:r>
            <a:r>
              <a:rPr lang="en-US" dirty="0" smtClean="0"/>
              <a:t> coded like C,</a:t>
            </a:r>
          </a:p>
          <a:p>
            <a:pPr marL="45720" indent="0" algn="ctr">
              <a:buNone/>
            </a:pPr>
            <a:r>
              <a:rPr lang="en-US" dirty="0" smtClean="0"/>
              <a:t>Followed by </a:t>
            </a:r>
            <a:r>
              <a:rPr lang="en-US" dirty="0" err="1" smtClean="0"/>
              <a:t>c++</a:t>
            </a:r>
            <a:r>
              <a:rPr lang="en-US" dirty="0" smtClean="0"/>
              <a:t> with classes</a:t>
            </a:r>
          </a:p>
          <a:p>
            <a:pPr marL="45720" indent="0" algn="ctr">
              <a:buNone/>
            </a:pPr>
            <a:endParaRPr lang="en-US" dirty="0" smtClean="0"/>
          </a:p>
          <a:p>
            <a:pPr marL="45720" indent="0" algn="ctr">
              <a:buNone/>
            </a:pPr>
            <a:r>
              <a:rPr lang="en-US" dirty="0" smtClean="0"/>
              <a:t>Perhaps it means…</a:t>
            </a:r>
            <a:endParaRPr lang="en-US" dirty="0"/>
          </a:p>
        </p:txBody>
      </p:sp>
    </p:spTree>
    <p:extLst>
      <p:ext uri="{BB962C8B-B14F-4D97-AF65-F5344CB8AC3E}">
        <p14:creationId xmlns:p14="http://schemas.microsoft.com/office/powerpoint/2010/main" val="41599499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 functions!</a:t>
            </a:r>
            <a:endParaRPr lang="en-US" dirty="0"/>
          </a:p>
        </p:txBody>
      </p:sp>
      <p:sp>
        <p:nvSpPr>
          <p:cNvPr id="3" name="Content Placeholder 2"/>
          <p:cNvSpPr>
            <a:spLocks noGrp="1"/>
          </p:cNvSpPr>
          <p:nvPr>
            <p:ph idx="1"/>
          </p:nvPr>
        </p:nvSpPr>
        <p:spPr/>
        <p:txBody>
          <a:bodyPr/>
          <a:lstStyle/>
          <a:p>
            <a:pPr algn="ctr"/>
            <a:endParaRPr lang="en-US" dirty="0" smtClean="0"/>
          </a:p>
          <a:p>
            <a:pPr algn="ctr"/>
            <a:endParaRPr lang="en-US" dirty="0" smtClean="0"/>
          </a:p>
          <a:p>
            <a:pPr marL="45720" indent="0" algn="ctr">
              <a:buNone/>
            </a:pPr>
            <a:r>
              <a:rPr lang="en-US" dirty="0" smtClean="0"/>
              <a:t>There is something to be said for it producing the right answer in a timely fashion even if it lacks elegance.</a:t>
            </a:r>
            <a:endParaRPr lang="en-US" dirty="0"/>
          </a:p>
        </p:txBody>
      </p:sp>
    </p:spTree>
    <p:extLst>
      <p:ext uri="{BB962C8B-B14F-4D97-AF65-F5344CB8AC3E}">
        <p14:creationId xmlns:p14="http://schemas.microsoft.com/office/powerpoint/2010/main" val="36581042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Who are you again?</a:t>
            </a:r>
            <a:endParaRPr lang="en-US" dirty="0"/>
          </a:p>
        </p:txBody>
      </p:sp>
      <p:sp>
        <p:nvSpPr>
          <p:cNvPr id="5" name="Subtitle 4"/>
          <p:cNvSpPr>
            <a:spLocks noGrp="1"/>
          </p:cNvSpPr>
          <p:nvPr>
            <p:ph type="subTitle" idx="1"/>
          </p:nvPr>
        </p:nvSpPr>
        <p:spPr/>
        <p:txBody>
          <a:bodyPr/>
          <a:lstStyle/>
          <a:p>
            <a:r>
              <a:rPr lang="en-US" dirty="0" smtClean="0"/>
              <a:t>Hello, my name is Kevin Carpenter</a:t>
            </a:r>
            <a:endParaRPr lang="en-US" dirty="0"/>
          </a:p>
        </p:txBody>
      </p:sp>
    </p:spTree>
    <p:extLst>
      <p:ext uri="{BB962C8B-B14F-4D97-AF65-F5344CB8AC3E}">
        <p14:creationId xmlns:p14="http://schemas.microsoft.com/office/powerpoint/2010/main" val="22568847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Current Issues</a:t>
            </a:r>
            <a:endParaRPr lang="en-US" dirty="0"/>
          </a:p>
        </p:txBody>
      </p:sp>
      <p:sp>
        <p:nvSpPr>
          <p:cNvPr id="5" name="Subtitle 4"/>
          <p:cNvSpPr>
            <a:spLocks noGrp="1"/>
          </p:cNvSpPr>
          <p:nvPr>
            <p:ph type="subTitle" idx="1"/>
          </p:nvPr>
        </p:nvSpPr>
        <p:spPr/>
        <p:txBody>
          <a:bodyPr/>
          <a:lstStyle/>
          <a:p>
            <a:r>
              <a:rPr lang="en-US" dirty="0" smtClean="0"/>
              <a:t>Issues with maintaining and adding new features.</a:t>
            </a:r>
            <a:endParaRPr lang="en-US" dirty="0"/>
          </a:p>
        </p:txBody>
      </p:sp>
    </p:spTree>
    <p:extLst>
      <p:ext uri="{BB962C8B-B14F-4D97-AF65-F5344CB8AC3E}">
        <p14:creationId xmlns:p14="http://schemas.microsoft.com/office/powerpoint/2010/main" val="6183402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Globally speaking</a:t>
            </a:r>
            <a:endParaRPr lang="en-US" dirty="0"/>
          </a:p>
        </p:txBody>
      </p:sp>
      <p:sp>
        <p:nvSpPr>
          <p:cNvPr id="3" name="Text Placeholder 2"/>
          <p:cNvSpPr>
            <a:spLocks noGrp="1"/>
          </p:cNvSpPr>
          <p:nvPr>
            <p:ph type="body" idx="1"/>
          </p:nvPr>
        </p:nvSpPr>
        <p:spPr/>
        <p:txBody>
          <a:bodyPr/>
          <a:lstStyle/>
          <a:p>
            <a:r>
              <a:rPr lang="en-US" dirty="0" smtClean="0"/>
              <a:t>We have hundreds!</a:t>
            </a:r>
            <a:endParaRPr lang="en-US" dirty="0"/>
          </a:p>
        </p:txBody>
      </p:sp>
    </p:spTree>
    <p:extLst>
      <p:ext uri="{BB962C8B-B14F-4D97-AF65-F5344CB8AC3E}">
        <p14:creationId xmlns:p14="http://schemas.microsoft.com/office/powerpoint/2010/main" val="39825333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Five Times</a:t>
            </a:r>
            <a:endParaRPr lang="en-US" dirty="0"/>
          </a:p>
        </p:txBody>
      </p:sp>
      <p:pic>
        <p:nvPicPr>
          <p:cNvPr id="7" name="Picture Placeholder 6"/>
          <p:cNvPicPr>
            <a:picLocks noGrp="1" noChangeAspect="1"/>
          </p:cNvPicPr>
          <p:nvPr>
            <p:ph type="pic" idx="1"/>
          </p:nvPr>
        </p:nvPicPr>
        <p:blipFill>
          <a:blip r:embed="rId3">
            <a:extLst>
              <a:ext uri="{28A0092B-C50C-407E-A947-70E740481C1C}">
                <a14:useLocalDpi xmlns:a14="http://schemas.microsoft.com/office/drawing/2010/main" val="0"/>
              </a:ext>
            </a:extLst>
          </a:blip>
          <a:srcRect l="2356" r="2356"/>
          <a:stretch>
            <a:fillRect/>
          </a:stretch>
        </p:blipFill>
        <p:spPr/>
      </p:pic>
      <p:sp>
        <p:nvSpPr>
          <p:cNvPr id="6" name="Text Placeholder 5"/>
          <p:cNvSpPr>
            <a:spLocks noGrp="1"/>
          </p:cNvSpPr>
          <p:nvPr>
            <p:ph type="body" sz="half" idx="2"/>
          </p:nvPr>
        </p:nvSpPr>
        <p:spPr/>
        <p:txBody>
          <a:bodyPr/>
          <a:lstStyle/>
          <a:p>
            <a:r>
              <a:rPr lang="en-US" dirty="0" smtClean="0"/>
              <a:t>More global variables then countries in the world.</a:t>
            </a:r>
            <a:endParaRPr lang="en-US" dirty="0"/>
          </a:p>
        </p:txBody>
      </p:sp>
    </p:spTree>
    <p:extLst>
      <p:ext uri="{BB962C8B-B14F-4D97-AF65-F5344CB8AC3E}">
        <p14:creationId xmlns:p14="http://schemas.microsoft.com/office/powerpoint/2010/main" val="12335578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Funny way to extern</a:t>
            </a:r>
            <a:endParaRPr lang="en-US" dirty="0"/>
          </a:p>
        </p:txBody>
      </p:sp>
      <p:sp>
        <p:nvSpPr>
          <p:cNvPr id="4" name="Text Placeholder 3"/>
          <p:cNvSpPr>
            <a:spLocks noGrp="1"/>
          </p:cNvSpPr>
          <p:nvPr>
            <p:ph type="body" sz="half" idx="2"/>
          </p:nvPr>
        </p:nvSpPr>
        <p:spPr/>
        <p:txBody>
          <a:bodyPr/>
          <a:lstStyle/>
          <a:p>
            <a:r>
              <a:rPr lang="en-US" dirty="0" smtClean="0"/>
              <a:t>Causes a unique initialization issue.</a:t>
            </a:r>
            <a:endParaRPr lang="en-US" dirty="0"/>
          </a:p>
        </p:txBody>
      </p:sp>
      <p:pic>
        <p:nvPicPr>
          <p:cNvPr id="6" name="Picture 5"/>
          <p:cNvPicPr>
            <a:picLocks noChangeAspect="1"/>
          </p:cNvPicPr>
          <p:nvPr/>
        </p:nvPicPr>
        <p:blipFill>
          <a:blip r:embed="rId3"/>
          <a:stretch>
            <a:fillRect/>
          </a:stretch>
        </p:blipFill>
        <p:spPr>
          <a:xfrm>
            <a:off x="5559363" y="1815612"/>
            <a:ext cx="3698510" cy="3899388"/>
          </a:xfrm>
          <a:prstGeom prst="rect">
            <a:avLst/>
          </a:prstGeom>
        </p:spPr>
      </p:pic>
      <p:pic>
        <p:nvPicPr>
          <p:cNvPr id="9" name="Picture 8"/>
          <p:cNvPicPr>
            <a:picLocks noChangeAspect="1"/>
          </p:cNvPicPr>
          <p:nvPr/>
        </p:nvPicPr>
        <p:blipFill>
          <a:blip r:embed="rId4"/>
          <a:stretch>
            <a:fillRect/>
          </a:stretch>
        </p:blipFill>
        <p:spPr>
          <a:xfrm>
            <a:off x="8327853" y="1097280"/>
            <a:ext cx="2828925" cy="1543050"/>
          </a:xfrm>
          <a:prstGeom prst="rect">
            <a:avLst/>
          </a:prstGeom>
        </p:spPr>
      </p:pic>
    </p:spTree>
    <p:extLst>
      <p:ext uri="{BB962C8B-B14F-4D97-AF65-F5344CB8AC3E}">
        <p14:creationId xmlns:p14="http://schemas.microsoft.com/office/powerpoint/2010/main" val="37727359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does matter</a:t>
            </a:r>
            <a:endParaRPr lang="en-US" dirty="0"/>
          </a:p>
        </p:txBody>
      </p:sp>
      <p:pic>
        <p:nvPicPr>
          <p:cNvPr id="5" name="Picture Placeholder 4"/>
          <p:cNvPicPr>
            <a:picLocks noGrp="1" noChangeAspect="1"/>
          </p:cNvPicPr>
          <p:nvPr>
            <p:ph type="pic" idx="1"/>
          </p:nvPr>
        </p:nvPicPr>
        <p:blipFill>
          <a:blip r:embed="rId3">
            <a:extLst>
              <a:ext uri="{28A0092B-C50C-407E-A947-70E740481C1C}">
                <a14:useLocalDpi xmlns:a14="http://schemas.microsoft.com/office/drawing/2010/main" val="0"/>
              </a:ext>
            </a:extLst>
          </a:blip>
          <a:srcRect t="21665" b="21665"/>
          <a:stretch>
            <a:fillRect/>
          </a:stretch>
        </p:blipFill>
        <p:spPr/>
      </p:pic>
      <p:sp>
        <p:nvSpPr>
          <p:cNvPr id="4" name="Text Placeholder 3"/>
          <p:cNvSpPr>
            <a:spLocks noGrp="1"/>
          </p:cNvSpPr>
          <p:nvPr>
            <p:ph type="body" sz="half" idx="2"/>
          </p:nvPr>
        </p:nvSpPr>
        <p:spPr/>
        <p:txBody>
          <a:bodyPr/>
          <a:lstStyle/>
          <a:p>
            <a:r>
              <a:rPr lang="en-US" dirty="0" smtClean="0"/>
              <a:t>When it’s a global pointing to a structure.</a:t>
            </a:r>
            <a:endParaRPr lang="en-US" dirty="0"/>
          </a:p>
        </p:txBody>
      </p:sp>
    </p:spTree>
    <p:extLst>
      <p:ext uri="{BB962C8B-B14F-4D97-AF65-F5344CB8AC3E}">
        <p14:creationId xmlns:p14="http://schemas.microsoft.com/office/powerpoint/2010/main" val="23397287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1125416" y="645352"/>
            <a:ext cx="9671538" cy="5113438"/>
          </a:xfrm>
          <a:prstGeom prst="rect">
            <a:avLst/>
          </a:prstGeom>
        </p:spPr>
      </p:pic>
    </p:spTree>
    <p:extLst>
      <p:ext uri="{BB962C8B-B14F-4D97-AF65-F5344CB8AC3E}">
        <p14:creationId xmlns:p14="http://schemas.microsoft.com/office/powerpoint/2010/main" val="28889391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55784" y="812759"/>
            <a:ext cx="10363200" cy="2059027"/>
          </a:xfrm>
          <a:prstGeom prst="rect">
            <a:avLst/>
          </a:prstGeom>
        </p:spPr>
      </p:pic>
      <p:pic>
        <p:nvPicPr>
          <p:cNvPr id="3" name="Picture 2"/>
          <p:cNvPicPr>
            <a:picLocks noChangeAspect="1"/>
          </p:cNvPicPr>
          <p:nvPr/>
        </p:nvPicPr>
        <p:blipFill>
          <a:blip r:embed="rId4"/>
          <a:stretch>
            <a:fillRect/>
          </a:stretch>
        </p:blipFill>
        <p:spPr>
          <a:xfrm>
            <a:off x="855784" y="4030112"/>
            <a:ext cx="10388702" cy="1268719"/>
          </a:xfrm>
          <a:prstGeom prst="rect">
            <a:avLst/>
          </a:prstGeom>
        </p:spPr>
      </p:pic>
    </p:spTree>
    <p:extLst>
      <p:ext uri="{BB962C8B-B14F-4D97-AF65-F5344CB8AC3E}">
        <p14:creationId xmlns:p14="http://schemas.microsoft.com/office/powerpoint/2010/main" val="28639174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there bad used this way</a:t>
            </a:r>
            <a:endParaRPr lang="en-US" dirty="0"/>
          </a:p>
        </p:txBody>
      </p:sp>
      <p:sp>
        <p:nvSpPr>
          <p:cNvPr id="6" name="Content Placeholder 5"/>
          <p:cNvSpPr>
            <a:spLocks noGrp="1"/>
          </p:cNvSpPr>
          <p:nvPr>
            <p:ph idx="1"/>
          </p:nvPr>
        </p:nvSpPr>
        <p:spPr/>
        <p:txBody>
          <a:bodyPr/>
          <a:lstStyle/>
          <a:p>
            <a:pPr marL="45720" indent="0" algn="ctr">
              <a:buNone/>
            </a:pPr>
            <a:endParaRPr lang="en-US" dirty="0" smtClean="0"/>
          </a:p>
          <a:p>
            <a:pPr marL="45720" indent="0" algn="ctr">
              <a:buNone/>
            </a:pPr>
            <a:r>
              <a:rPr lang="en-US" dirty="0" smtClean="0"/>
              <a:t>Non-Locality</a:t>
            </a:r>
          </a:p>
          <a:p>
            <a:pPr marL="45720" indent="0" algn="ctr">
              <a:buNone/>
            </a:pPr>
            <a:r>
              <a:rPr lang="en-US" dirty="0" smtClean="0"/>
              <a:t>No Access Control or Constraint</a:t>
            </a:r>
          </a:p>
          <a:p>
            <a:pPr marL="45720" indent="0" algn="ctr">
              <a:buNone/>
            </a:pPr>
            <a:r>
              <a:rPr lang="en-US" dirty="0" smtClean="0"/>
              <a:t>Concurrency Issues</a:t>
            </a:r>
          </a:p>
          <a:p>
            <a:pPr marL="45720" indent="0" algn="ctr">
              <a:buNone/>
            </a:pPr>
            <a:r>
              <a:rPr lang="en-US" dirty="0" smtClean="0"/>
              <a:t>Memory Allocation Issues</a:t>
            </a:r>
          </a:p>
          <a:p>
            <a:pPr marL="45720" indent="0" algn="ctr">
              <a:buNone/>
            </a:pPr>
            <a:r>
              <a:rPr lang="en-US" dirty="0" smtClean="0"/>
              <a:t>….</a:t>
            </a:r>
          </a:p>
        </p:txBody>
      </p:sp>
    </p:spTree>
    <p:extLst>
      <p:ext uri="{BB962C8B-B14F-4D97-AF65-F5344CB8AC3E}">
        <p14:creationId xmlns:p14="http://schemas.microsoft.com/office/powerpoint/2010/main" val="14822784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arrays a data structure</a:t>
            </a:r>
            <a:endParaRPr lang="en-US" dirty="0"/>
          </a:p>
        </p:txBody>
      </p:sp>
      <p:sp>
        <p:nvSpPr>
          <p:cNvPr id="3" name="Text Placeholder 2"/>
          <p:cNvSpPr>
            <a:spLocks noGrp="1"/>
          </p:cNvSpPr>
          <p:nvPr>
            <p:ph type="body" idx="1"/>
          </p:nvPr>
        </p:nvSpPr>
        <p:spPr/>
        <p:txBody>
          <a:bodyPr/>
          <a:lstStyle/>
          <a:p>
            <a:r>
              <a:rPr lang="en-US" dirty="0" smtClean="0"/>
              <a:t>In 630,000 cells!</a:t>
            </a:r>
            <a:endParaRPr lang="en-US" dirty="0"/>
          </a:p>
        </p:txBody>
      </p:sp>
    </p:spTree>
    <p:extLst>
      <p:ext uri="{BB962C8B-B14F-4D97-AF65-F5344CB8AC3E}">
        <p14:creationId xmlns:p14="http://schemas.microsoft.com/office/powerpoint/2010/main" val="80405877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Remember the structure </a:t>
            </a:r>
            <a:r>
              <a:rPr lang="en-US" dirty="0" err="1" smtClean="0"/>
              <a:t>abovE</a:t>
            </a:r>
            <a:endParaRPr lang="en-US" dirty="0"/>
          </a:p>
        </p:txBody>
      </p:sp>
      <p:sp>
        <p:nvSpPr>
          <p:cNvPr id="3" name="Text Placeholder 2"/>
          <p:cNvSpPr>
            <a:spLocks noGrp="1"/>
          </p:cNvSpPr>
          <p:nvPr>
            <p:ph type="body" idx="1"/>
          </p:nvPr>
        </p:nvSpPr>
        <p:spPr/>
        <p:txBody>
          <a:bodyPr/>
          <a:lstStyle/>
          <a:p>
            <a:r>
              <a:rPr lang="en-US" dirty="0" smtClean="0"/>
              <a:t>Now multiply it by 86 rate environments.</a:t>
            </a:r>
            <a:endParaRPr lang="en-US" dirty="0"/>
          </a:p>
        </p:txBody>
      </p:sp>
    </p:spTree>
    <p:extLst>
      <p:ext uri="{BB962C8B-B14F-4D97-AF65-F5344CB8AC3E}">
        <p14:creationId xmlns:p14="http://schemas.microsoft.com/office/powerpoint/2010/main" val="42144843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a Web Designer</a:t>
            </a:r>
            <a:endParaRPr lang="en-US" dirty="0"/>
          </a:p>
        </p:txBody>
      </p:sp>
      <p:pic>
        <p:nvPicPr>
          <p:cNvPr id="4" name="Content Placeholder 3"/>
          <p:cNvPicPr>
            <a:picLocks noGrp="1" noChangeAspect="1"/>
          </p:cNvPicPr>
          <p:nvPr>
            <p:ph idx="1"/>
          </p:nvPr>
        </p:nvPicPr>
        <p:blipFill>
          <a:blip r:embed="rId3"/>
          <a:stretch>
            <a:fillRect/>
          </a:stretch>
        </p:blipFill>
        <p:spPr>
          <a:xfrm>
            <a:off x="3068691" y="2057400"/>
            <a:ext cx="6021280" cy="4038600"/>
          </a:xfrm>
          <a:prstGeom prst="rect">
            <a:avLst/>
          </a:prstGeom>
        </p:spPr>
      </p:pic>
    </p:spTree>
    <p:extLst>
      <p:ext uri="{BB962C8B-B14F-4D97-AF65-F5344CB8AC3E}">
        <p14:creationId xmlns:p14="http://schemas.microsoft.com/office/powerpoint/2010/main" val="52726774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389007" y="1420703"/>
            <a:ext cx="9245907" cy="3860746"/>
          </a:xfrm>
          <a:prstGeom prst="rect">
            <a:avLst/>
          </a:prstGeom>
        </p:spPr>
      </p:pic>
    </p:spTree>
    <p:extLst>
      <p:ext uri="{BB962C8B-B14F-4D97-AF65-F5344CB8AC3E}">
        <p14:creationId xmlns:p14="http://schemas.microsoft.com/office/powerpoint/2010/main" val="157107105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531743" y="1919174"/>
            <a:ext cx="9248434" cy="3859102"/>
          </a:xfrm>
          <a:prstGeom prst="rect">
            <a:avLst/>
          </a:prstGeom>
        </p:spPr>
      </p:pic>
      <p:pic>
        <p:nvPicPr>
          <p:cNvPr id="2" name="Picture 1"/>
          <p:cNvPicPr>
            <a:picLocks noChangeAspect="1"/>
          </p:cNvPicPr>
          <p:nvPr/>
        </p:nvPicPr>
        <p:blipFill>
          <a:blip r:embed="rId3"/>
          <a:stretch>
            <a:fillRect/>
          </a:stretch>
        </p:blipFill>
        <p:spPr>
          <a:xfrm>
            <a:off x="896052" y="703288"/>
            <a:ext cx="3114675" cy="3352800"/>
          </a:xfrm>
          <a:prstGeom prst="rect">
            <a:avLst/>
          </a:prstGeom>
        </p:spPr>
      </p:pic>
    </p:spTree>
    <p:extLst>
      <p:ext uri="{BB962C8B-B14F-4D97-AF65-F5344CB8AC3E}">
        <p14:creationId xmlns:p14="http://schemas.microsoft.com/office/powerpoint/2010/main" val="299344916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Process 3"/>
          <p:cNvSpPr/>
          <p:nvPr/>
        </p:nvSpPr>
        <p:spPr>
          <a:xfrm>
            <a:off x="1434662" y="2601310"/>
            <a:ext cx="3468414" cy="176573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 Calculations</a:t>
            </a:r>
          </a:p>
          <a:p>
            <a:pPr algn="ctr"/>
            <a:r>
              <a:rPr lang="en-US" dirty="0" err="1" smtClean="0"/>
              <a:t>CModels</a:t>
            </a:r>
            <a:endParaRPr lang="en-US" dirty="0"/>
          </a:p>
        </p:txBody>
      </p:sp>
      <p:sp>
        <p:nvSpPr>
          <p:cNvPr id="5" name="Flowchart: Magnetic Disk 4"/>
          <p:cNvSpPr/>
          <p:nvPr/>
        </p:nvSpPr>
        <p:spPr>
          <a:xfrm>
            <a:off x="6873765" y="2601310"/>
            <a:ext cx="3689131" cy="176573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Account Data</a:t>
            </a:r>
          </a:p>
          <a:p>
            <a:pPr algn="ctr"/>
            <a:r>
              <a:rPr lang="en-US" dirty="0" err="1" smtClean="0"/>
              <a:t>CAccount</a:t>
            </a:r>
            <a:endParaRPr lang="en-US" dirty="0"/>
          </a:p>
        </p:txBody>
      </p:sp>
      <p:sp>
        <p:nvSpPr>
          <p:cNvPr id="7" name="Left Brace 6"/>
          <p:cNvSpPr/>
          <p:nvPr/>
        </p:nvSpPr>
        <p:spPr>
          <a:xfrm>
            <a:off x="4997667" y="1682968"/>
            <a:ext cx="2664374" cy="360242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5970658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Method to Calculate Them All!</a:t>
            </a:r>
            <a:endParaRPr lang="en-US" dirty="0"/>
          </a:p>
        </p:txBody>
      </p:sp>
      <p:sp>
        <p:nvSpPr>
          <p:cNvPr id="3" name="Text Placeholder 2"/>
          <p:cNvSpPr>
            <a:spLocks noGrp="1"/>
          </p:cNvSpPr>
          <p:nvPr>
            <p:ph type="body" idx="1"/>
          </p:nvPr>
        </p:nvSpPr>
        <p:spPr/>
        <p:txBody>
          <a:bodyPr/>
          <a:lstStyle/>
          <a:p>
            <a:r>
              <a:rPr lang="en-US" dirty="0" smtClean="0"/>
              <a:t>Really what’s so different between variable or fixed and single pay or amortizing?</a:t>
            </a:r>
            <a:endParaRPr lang="en-US" dirty="0"/>
          </a:p>
        </p:txBody>
      </p:sp>
    </p:spTree>
    <p:extLst>
      <p:ext uri="{BB962C8B-B14F-4D97-AF65-F5344CB8AC3E}">
        <p14:creationId xmlns:p14="http://schemas.microsoft.com/office/powerpoint/2010/main" val="194826841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Calculating Data</a:t>
            </a:r>
            <a:endParaRPr lang="en-US" dirty="0"/>
          </a:p>
        </p:txBody>
      </p:sp>
      <p:pic>
        <p:nvPicPr>
          <p:cNvPr id="10" name="Picture Placeholder 9"/>
          <p:cNvPicPr>
            <a:picLocks noGrp="1" noChangeAspect="1"/>
          </p:cNvPicPr>
          <p:nvPr>
            <p:ph type="pic" idx="1"/>
          </p:nvPr>
        </p:nvPicPr>
        <p:blipFill>
          <a:blip r:embed="rId3">
            <a:extLst>
              <a:ext uri="{28A0092B-C50C-407E-A947-70E740481C1C}">
                <a14:useLocalDpi xmlns:a14="http://schemas.microsoft.com/office/drawing/2010/main" val="0"/>
              </a:ext>
            </a:extLst>
          </a:blip>
          <a:stretch>
            <a:fillRect/>
          </a:stretch>
        </p:blipFill>
        <p:spPr>
          <a:xfrm>
            <a:off x="5183187" y="777044"/>
            <a:ext cx="5307371" cy="509194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Text Placeholder 3"/>
          <p:cNvSpPr>
            <a:spLocks noGrp="1"/>
          </p:cNvSpPr>
          <p:nvPr>
            <p:ph type="body" sz="half" idx="2"/>
          </p:nvPr>
        </p:nvSpPr>
        <p:spPr/>
        <p:txBody>
          <a:bodyPr/>
          <a:lstStyle/>
          <a:p>
            <a:r>
              <a:rPr lang="en-US" dirty="0" smtClean="0"/>
              <a:t>Our Model class has one calculate method.  Using a case statement instead of inheritance.</a:t>
            </a:r>
          </a:p>
          <a:p>
            <a:endParaRPr lang="en-US" dirty="0"/>
          </a:p>
        </p:txBody>
      </p:sp>
    </p:spTree>
    <p:extLst>
      <p:ext uri="{BB962C8B-B14F-4D97-AF65-F5344CB8AC3E}">
        <p14:creationId xmlns:p14="http://schemas.microsoft.com/office/powerpoint/2010/main" val="201925933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Setting Switches</a:t>
            </a:r>
            <a:endParaRPr lang="en-US" dirty="0"/>
          </a:p>
        </p:txBody>
      </p:sp>
      <p:pic>
        <p:nvPicPr>
          <p:cNvPr id="5" name="Content Placeholder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014554" y="2057400"/>
            <a:ext cx="5057098" cy="3792824"/>
          </a:xfrm>
        </p:spPr>
      </p:pic>
      <p:sp>
        <p:nvSpPr>
          <p:cNvPr id="4" name="Text Placeholder 3"/>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22215307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Method, One Slide, 400 Lines</a:t>
            </a:r>
            <a:endParaRPr lang="en-US" dirty="0"/>
          </a:p>
        </p:txBody>
      </p:sp>
      <p:pic>
        <p:nvPicPr>
          <p:cNvPr id="4" name="Picture 3"/>
          <p:cNvPicPr>
            <a:picLocks noChangeAspect="1"/>
          </p:cNvPicPr>
          <p:nvPr/>
        </p:nvPicPr>
        <p:blipFill>
          <a:blip r:embed="rId3"/>
          <a:stretch>
            <a:fillRect/>
          </a:stretch>
        </p:blipFill>
        <p:spPr>
          <a:xfrm>
            <a:off x="1143000" y="1670518"/>
            <a:ext cx="9800538" cy="4216386"/>
          </a:xfrm>
          <a:prstGeom prst="rect">
            <a:avLst/>
          </a:prstGeom>
        </p:spPr>
      </p:pic>
    </p:spTree>
    <p:extLst>
      <p:ext uri="{BB962C8B-B14F-4D97-AF65-F5344CB8AC3E}">
        <p14:creationId xmlns:p14="http://schemas.microsoft.com/office/powerpoint/2010/main" val="68856925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Massive Methods</a:t>
            </a:r>
            <a:endParaRPr lang="en-US" dirty="0"/>
          </a:p>
        </p:txBody>
      </p:sp>
      <p:sp>
        <p:nvSpPr>
          <p:cNvPr id="3" name="Text Placeholder 2"/>
          <p:cNvSpPr>
            <a:spLocks noGrp="1"/>
          </p:cNvSpPr>
          <p:nvPr>
            <p:ph type="body" idx="1"/>
          </p:nvPr>
        </p:nvSpPr>
        <p:spPr/>
        <p:txBody>
          <a:bodyPr/>
          <a:lstStyle/>
          <a:p>
            <a:r>
              <a:rPr lang="en-US" dirty="0" smtClean="0"/>
              <a:t>Who needs a 15/25/35 line rule?</a:t>
            </a:r>
            <a:endParaRPr lang="en-US" dirty="0"/>
          </a:p>
        </p:txBody>
      </p:sp>
    </p:spTree>
    <p:extLst>
      <p:ext uri="{BB962C8B-B14F-4D97-AF65-F5344CB8AC3E}">
        <p14:creationId xmlns:p14="http://schemas.microsoft.com/office/powerpoint/2010/main" val="101235480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31136" y="688700"/>
            <a:ext cx="7836598" cy="5299857"/>
          </a:xfrm>
          <a:prstGeom prst="rect">
            <a:avLst/>
          </a:prstGeom>
        </p:spPr>
      </p:pic>
    </p:spTree>
    <p:extLst>
      <p:ext uri="{BB962C8B-B14F-4D97-AF65-F5344CB8AC3E}">
        <p14:creationId xmlns:p14="http://schemas.microsoft.com/office/powerpoint/2010/main" val="333198793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71487" y="1847850"/>
            <a:ext cx="11249025" cy="3162300"/>
          </a:xfrm>
          <a:prstGeom prst="rect">
            <a:avLst/>
          </a:prstGeom>
        </p:spPr>
      </p:pic>
    </p:spTree>
    <p:extLst>
      <p:ext uri="{BB962C8B-B14F-4D97-AF65-F5344CB8AC3E}">
        <p14:creationId xmlns:p14="http://schemas.microsoft.com/office/powerpoint/2010/main" val="42379061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a financial consultant</a:t>
            </a:r>
            <a:endParaRPr lang="en-US" dirty="0"/>
          </a:p>
        </p:txBody>
      </p:sp>
      <p:pic>
        <p:nvPicPr>
          <p:cNvPr id="4" name="Content Placeholder 3"/>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881981" y="2163762"/>
            <a:ext cx="3276600" cy="3810000"/>
          </a:xfrm>
        </p:spPr>
      </p:pic>
      <p:sp>
        <p:nvSpPr>
          <p:cNvPr id="5" name="Content Placeholder 4"/>
          <p:cNvSpPr>
            <a:spLocks noGrp="1"/>
          </p:cNvSpPr>
          <p:nvPr>
            <p:ph sz="half" idx="2"/>
          </p:nvPr>
        </p:nvSpPr>
        <p:spPr/>
        <p:txBody>
          <a:bodyPr/>
          <a:lstStyle/>
          <a:p>
            <a:pPr algn="ctr"/>
            <a:endParaRPr lang="en-US" dirty="0" smtClean="0"/>
          </a:p>
          <a:p>
            <a:pPr algn="ctr"/>
            <a:endParaRPr lang="en-US" dirty="0"/>
          </a:p>
          <a:p>
            <a:pPr marL="45720" indent="0" algn="ctr">
              <a:buNone/>
            </a:pPr>
            <a:r>
              <a:rPr lang="en-US" dirty="0" smtClean="0"/>
              <a:t>Me when asked to explain target financial structures.</a:t>
            </a:r>
            <a:endParaRPr lang="en-US" dirty="0"/>
          </a:p>
        </p:txBody>
      </p:sp>
    </p:spTree>
    <p:extLst>
      <p:ext uri="{BB962C8B-B14F-4D97-AF65-F5344CB8AC3E}">
        <p14:creationId xmlns:p14="http://schemas.microsoft.com/office/powerpoint/2010/main" val="75079636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Report</a:t>
            </a:r>
            <a:endParaRPr lang="en-US" dirty="0"/>
          </a:p>
        </p:txBody>
      </p:sp>
      <p:sp>
        <p:nvSpPr>
          <p:cNvPr id="3" name="Text Placeholder 2"/>
          <p:cNvSpPr>
            <a:spLocks noGrp="1"/>
          </p:cNvSpPr>
          <p:nvPr>
            <p:ph type="body" idx="1"/>
          </p:nvPr>
        </p:nvSpPr>
        <p:spPr/>
        <p:txBody>
          <a:bodyPr/>
          <a:lstStyle/>
          <a:p>
            <a:r>
              <a:rPr lang="en-US" dirty="0" smtClean="0"/>
              <a:t>In 24 Easy Steps!</a:t>
            </a:r>
            <a:endParaRPr lang="en-US" dirty="0"/>
          </a:p>
        </p:txBody>
      </p:sp>
    </p:spTree>
    <p:extLst>
      <p:ext uri="{BB962C8B-B14F-4D97-AF65-F5344CB8AC3E}">
        <p14:creationId xmlns:p14="http://schemas.microsoft.com/office/powerpoint/2010/main" val="116868446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original Way</a:t>
            </a:r>
            <a:endParaRPr lang="en-US" dirty="0"/>
          </a:p>
        </p:txBody>
      </p:sp>
      <p:pic>
        <p:nvPicPr>
          <p:cNvPr id="4" name="Picture 3"/>
          <p:cNvPicPr>
            <a:picLocks noChangeAspect="1"/>
          </p:cNvPicPr>
          <p:nvPr/>
        </p:nvPicPr>
        <p:blipFill>
          <a:blip r:embed="rId3"/>
          <a:stretch>
            <a:fillRect/>
          </a:stretch>
        </p:blipFill>
        <p:spPr>
          <a:xfrm>
            <a:off x="3428799" y="1779170"/>
            <a:ext cx="5303921" cy="3872565"/>
          </a:xfrm>
          <a:prstGeom prst="rect">
            <a:avLst/>
          </a:prstGeom>
        </p:spPr>
      </p:pic>
    </p:spTree>
    <p:extLst>
      <p:ext uri="{BB962C8B-B14F-4D97-AF65-F5344CB8AC3E}">
        <p14:creationId xmlns:p14="http://schemas.microsoft.com/office/powerpoint/2010/main" val="184282108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What’s New?</a:t>
            </a:r>
            <a:endParaRPr lang="en-US" dirty="0"/>
          </a:p>
        </p:txBody>
      </p:sp>
      <p:sp>
        <p:nvSpPr>
          <p:cNvPr id="6" name="Subtitle 5"/>
          <p:cNvSpPr>
            <a:spLocks noGrp="1"/>
          </p:cNvSpPr>
          <p:nvPr>
            <p:ph type="subTitle" idx="1"/>
          </p:nvPr>
        </p:nvSpPr>
        <p:spPr/>
        <p:txBody>
          <a:bodyPr/>
          <a:lstStyle/>
          <a:p>
            <a:r>
              <a:rPr lang="en-US" dirty="0" smtClean="0"/>
              <a:t>Creating new classes with better design.</a:t>
            </a:r>
          </a:p>
        </p:txBody>
      </p:sp>
    </p:spTree>
    <p:extLst>
      <p:ext uri="{BB962C8B-B14F-4D97-AF65-F5344CB8AC3E}">
        <p14:creationId xmlns:p14="http://schemas.microsoft.com/office/powerpoint/2010/main" val="32460325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Reporting</a:t>
            </a:r>
            <a:endParaRPr lang="en-US" dirty="0"/>
          </a:p>
        </p:txBody>
      </p:sp>
      <p:pic>
        <p:nvPicPr>
          <p:cNvPr id="4" name="Content Placeholder 3"/>
          <p:cNvPicPr>
            <a:picLocks noGrp="1" noChangeAspect="1"/>
          </p:cNvPicPr>
          <p:nvPr>
            <p:ph idx="1"/>
          </p:nvPr>
        </p:nvPicPr>
        <p:blipFill>
          <a:blip r:embed="rId3"/>
          <a:stretch>
            <a:fillRect/>
          </a:stretch>
        </p:blipFill>
        <p:spPr>
          <a:xfrm>
            <a:off x="1943937" y="1816768"/>
            <a:ext cx="2323263" cy="3808628"/>
          </a:xfrm>
          <a:prstGeom prst="rect">
            <a:avLst/>
          </a:prstGeom>
        </p:spPr>
      </p:pic>
      <p:pic>
        <p:nvPicPr>
          <p:cNvPr id="5" name="Picture 4"/>
          <p:cNvPicPr>
            <a:picLocks noChangeAspect="1"/>
          </p:cNvPicPr>
          <p:nvPr/>
        </p:nvPicPr>
        <p:blipFill>
          <a:blip r:embed="rId4"/>
          <a:stretch>
            <a:fillRect/>
          </a:stretch>
        </p:blipFill>
        <p:spPr>
          <a:xfrm>
            <a:off x="6419995" y="1816768"/>
            <a:ext cx="3356915" cy="3748839"/>
          </a:xfrm>
          <a:prstGeom prst="rect">
            <a:avLst/>
          </a:prstGeom>
        </p:spPr>
      </p:pic>
    </p:spTree>
    <p:extLst>
      <p:ext uri="{BB962C8B-B14F-4D97-AF65-F5344CB8AC3E}">
        <p14:creationId xmlns:p14="http://schemas.microsoft.com/office/powerpoint/2010/main" val="362944596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we revamped reports</a:t>
            </a:r>
            <a:endParaRPr lang="en-US" dirty="0"/>
          </a:p>
        </p:txBody>
      </p:sp>
      <p:sp>
        <p:nvSpPr>
          <p:cNvPr id="3" name="Content Placeholder 2"/>
          <p:cNvSpPr>
            <a:spLocks noGrp="1"/>
          </p:cNvSpPr>
          <p:nvPr>
            <p:ph idx="1"/>
          </p:nvPr>
        </p:nvSpPr>
        <p:spPr/>
        <p:txBody>
          <a:bodyPr/>
          <a:lstStyle/>
          <a:p>
            <a:r>
              <a:rPr lang="en-US" dirty="0" err="1" smtClean="0"/>
              <a:t>GetData</a:t>
            </a:r>
            <a:endParaRPr lang="en-US" dirty="0"/>
          </a:p>
        </p:txBody>
      </p:sp>
      <p:pic>
        <p:nvPicPr>
          <p:cNvPr id="4" name="Picture 3"/>
          <p:cNvPicPr>
            <a:picLocks noChangeAspect="1"/>
          </p:cNvPicPr>
          <p:nvPr/>
        </p:nvPicPr>
        <p:blipFill>
          <a:blip r:embed="rId3"/>
          <a:stretch>
            <a:fillRect/>
          </a:stretch>
        </p:blipFill>
        <p:spPr>
          <a:xfrm>
            <a:off x="1770897" y="2746207"/>
            <a:ext cx="9176837" cy="2579771"/>
          </a:xfrm>
          <a:prstGeom prst="rect">
            <a:avLst/>
          </a:prstGeom>
        </p:spPr>
      </p:pic>
    </p:spTree>
    <p:extLst>
      <p:ext uri="{BB962C8B-B14F-4D97-AF65-F5344CB8AC3E}">
        <p14:creationId xmlns:p14="http://schemas.microsoft.com/office/powerpoint/2010/main" val="83672099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Classy Way</a:t>
            </a:r>
            <a:endParaRPr lang="en-US"/>
          </a:p>
        </p:txBody>
      </p:sp>
      <p:pic>
        <p:nvPicPr>
          <p:cNvPr id="4" name="Content Placeholder 3"/>
          <p:cNvPicPr>
            <a:picLocks noGrp="1" noChangeAspect="1"/>
          </p:cNvPicPr>
          <p:nvPr>
            <p:ph idx="1"/>
          </p:nvPr>
        </p:nvPicPr>
        <p:blipFill>
          <a:blip r:embed="rId3"/>
          <a:stretch>
            <a:fillRect/>
          </a:stretch>
        </p:blipFill>
        <p:spPr>
          <a:xfrm>
            <a:off x="1506078" y="1725329"/>
            <a:ext cx="7076448" cy="4333262"/>
          </a:xfrm>
          <a:prstGeom prst="rect">
            <a:avLst/>
          </a:prstGeom>
        </p:spPr>
      </p:pic>
    </p:spTree>
    <p:extLst>
      <p:ext uri="{BB962C8B-B14F-4D97-AF65-F5344CB8AC3E}">
        <p14:creationId xmlns:p14="http://schemas.microsoft.com/office/powerpoint/2010/main" val="67903478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 on modules</a:t>
            </a:r>
            <a:endParaRPr lang="en-US" dirty="0"/>
          </a:p>
        </p:txBody>
      </p:sp>
      <p:pic>
        <p:nvPicPr>
          <p:cNvPr id="6" name="Content Placeholder 5"/>
          <p:cNvPicPr>
            <a:picLocks noGrp="1" noChangeAspect="1"/>
          </p:cNvPicPr>
          <p:nvPr>
            <p:ph idx="1"/>
          </p:nvPr>
        </p:nvPicPr>
        <p:blipFill>
          <a:blip r:embed="rId3"/>
          <a:stretch>
            <a:fillRect/>
          </a:stretch>
        </p:blipFill>
        <p:spPr>
          <a:xfrm>
            <a:off x="1617319" y="1965960"/>
            <a:ext cx="8314424" cy="4038600"/>
          </a:xfrm>
          <a:prstGeom prst="rect">
            <a:avLst/>
          </a:prstGeom>
        </p:spPr>
      </p:pic>
    </p:spTree>
    <p:extLst>
      <p:ext uri="{BB962C8B-B14F-4D97-AF65-F5344CB8AC3E}">
        <p14:creationId xmlns:p14="http://schemas.microsoft.com/office/powerpoint/2010/main" val="68713478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74820" y="569348"/>
            <a:ext cx="7251033" cy="5422389"/>
          </a:xfrm>
          <a:prstGeom prst="rect">
            <a:avLst/>
          </a:prstGeom>
        </p:spPr>
      </p:pic>
    </p:spTree>
    <p:extLst>
      <p:ext uri="{BB962C8B-B14F-4D97-AF65-F5344CB8AC3E}">
        <p14:creationId xmlns:p14="http://schemas.microsoft.com/office/powerpoint/2010/main" val="85661999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251283" y="778074"/>
            <a:ext cx="9286875" cy="5209892"/>
          </a:xfrm>
          <a:prstGeom prst="rect">
            <a:avLst/>
          </a:prstGeom>
        </p:spPr>
      </p:pic>
    </p:spTree>
    <p:extLst>
      <p:ext uri="{BB962C8B-B14F-4D97-AF65-F5344CB8AC3E}">
        <p14:creationId xmlns:p14="http://schemas.microsoft.com/office/powerpoint/2010/main" val="239533335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Implementing stochastic</a:t>
            </a:r>
            <a:endParaRPr lang="en-US" dirty="0"/>
          </a:p>
        </p:txBody>
      </p:sp>
      <p:sp>
        <p:nvSpPr>
          <p:cNvPr id="4" name="Content Placeholder 3"/>
          <p:cNvSpPr>
            <a:spLocks noGrp="1"/>
          </p:cNvSpPr>
          <p:nvPr>
            <p:ph sz="half" idx="1"/>
          </p:nvPr>
        </p:nvSpPr>
        <p:spPr/>
        <p:txBody>
          <a:bodyPr/>
          <a:lstStyle/>
          <a:p>
            <a:r>
              <a:rPr lang="en-US" dirty="0" smtClean="0"/>
              <a:t>Onions…</a:t>
            </a:r>
          </a:p>
          <a:p>
            <a:pPr lvl="1"/>
            <a:endParaRPr lang="en-US" dirty="0"/>
          </a:p>
          <a:p>
            <a:pPr lvl="1"/>
            <a:r>
              <a:rPr lang="en-US" dirty="0" smtClean="0"/>
              <a:t>Stochastic with our model structure?</a:t>
            </a:r>
          </a:p>
          <a:p>
            <a:pPr marL="274320" lvl="1" indent="0">
              <a:buNone/>
            </a:pPr>
            <a:endParaRPr lang="en-US" dirty="0" smtClean="0"/>
          </a:p>
          <a:p>
            <a:pPr lvl="1"/>
            <a:r>
              <a:rPr lang="en-US" dirty="0" smtClean="0"/>
              <a:t>Data separate from index?</a:t>
            </a:r>
          </a:p>
          <a:p>
            <a:pPr lvl="1"/>
            <a:endParaRPr lang="en-US" dirty="0"/>
          </a:p>
          <a:p>
            <a:pPr lvl="1"/>
            <a:r>
              <a:rPr lang="en-US" dirty="0" smtClean="0"/>
              <a:t>If we made new classes how to implement?</a:t>
            </a:r>
          </a:p>
          <a:p>
            <a:pPr lvl="1"/>
            <a:endParaRPr lang="en-US" dirty="0"/>
          </a:p>
          <a:p>
            <a:pPr lvl="1"/>
            <a:r>
              <a:rPr lang="en-US" dirty="0" smtClean="0"/>
              <a:t>Worth?</a:t>
            </a:r>
          </a:p>
        </p:txBody>
      </p:sp>
      <p:pic>
        <p:nvPicPr>
          <p:cNvPr id="7" name="Picture 2" descr="http://digitalmediafx.com/Shrek/Images/Shrek13.jpg"/>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b="7063"/>
          <a:stretch/>
        </p:blipFill>
        <p:spPr bwMode="auto">
          <a:xfrm>
            <a:off x="6267450" y="2738117"/>
            <a:ext cx="4754563" cy="266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02044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Have a favorite?</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761593" y="3009168"/>
            <a:ext cx="3810000" cy="2533650"/>
          </a:xfr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0844" y="1965960"/>
            <a:ext cx="3810000" cy="2533650"/>
          </a:xfrm>
          <a:prstGeom prst="rect">
            <a:avLst/>
          </a:prstGeom>
        </p:spPr>
      </p:pic>
      <p:pic>
        <p:nvPicPr>
          <p:cNvPr id="1026" name="Picture 2" descr="http://static.grainger.com/rp/s/is/image/Grainger/21E373_AS02?$mdmai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98189" y="2685318"/>
            <a:ext cx="2857500" cy="28575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070726" y="3668613"/>
            <a:ext cx="1278410" cy="830997"/>
          </a:xfrm>
          <a:prstGeom prst="rect">
            <a:avLst/>
          </a:prstGeom>
          <a:noFill/>
        </p:spPr>
        <p:txBody>
          <a:bodyPr wrap="square" rtlCol="0">
            <a:spAutoFit/>
          </a:bodyPr>
          <a:lstStyle/>
          <a:p>
            <a:r>
              <a:rPr lang="en-US" sz="4800" dirty="0" smtClean="0">
                <a:solidFill>
                  <a:srgbClr val="FF0000"/>
                </a:solidFill>
              </a:rPr>
              <a:t>C++</a:t>
            </a:r>
            <a:endParaRPr lang="en-US" sz="4800" dirty="0">
              <a:solidFill>
                <a:srgbClr val="FF0000"/>
              </a:solidFill>
            </a:endParaRPr>
          </a:p>
        </p:txBody>
      </p:sp>
      <p:sp>
        <p:nvSpPr>
          <p:cNvPr id="8" name="TextBox 7"/>
          <p:cNvSpPr txBox="1"/>
          <p:nvPr/>
        </p:nvSpPr>
        <p:spPr>
          <a:xfrm>
            <a:off x="9425851" y="3906661"/>
            <a:ext cx="1164101" cy="369332"/>
          </a:xfrm>
          <a:prstGeom prst="rect">
            <a:avLst/>
          </a:prstGeom>
          <a:noFill/>
        </p:spPr>
        <p:txBody>
          <a:bodyPr wrap="none" rtlCol="0">
            <a:spAutoFit/>
          </a:bodyPr>
          <a:lstStyle/>
          <a:p>
            <a:r>
              <a:rPr lang="en-US" dirty="0" smtClean="0">
                <a:solidFill>
                  <a:srgbClr val="FFFF00"/>
                </a:solidFill>
              </a:rPr>
              <a:t>.NET/</a:t>
            </a:r>
            <a:r>
              <a:rPr lang="en-US" dirty="0" err="1" smtClean="0">
                <a:solidFill>
                  <a:srgbClr val="FFFF00"/>
                </a:solidFill>
              </a:rPr>
              <a:t>php</a:t>
            </a:r>
            <a:endParaRPr lang="en-US" dirty="0" smtClean="0">
              <a:solidFill>
                <a:srgbClr val="FFFF00"/>
              </a:solidFill>
            </a:endParaRPr>
          </a:p>
        </p:txBody>
      </p:sp>
    </p:spTree>
    <p:extLst>
      <p:ext uri="{BB962C8B-B14F-4D97-AF65-F5344CB8AC3E}">
        <p14:creationId xmlns:p14="http://schemas.microsoft.com/office/powerpoint/2010/main" val="32587876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Spreadsheet for paths</a:t>
            </a:r>
            <a:endParaRPr lang="en-US" dirty="0"/>
          </a:p>
        </p:txBody>
      </p:sp>
      <p:pic>
        <p:nvPicPr>
          <p:cNvPr id="4" name="Content Placeholder 3"/>
          <p:cNvPicPr>
            <a:picLocks noGrp="1" noChangeAspect="1"/>
          </p:cNvPicPr>
          <p:nvPr>
            <p:ph idx="1"/>
          </p:nvPr>
        </p:nvPicPr>
        <p:blipFill>
          <a:blip r:embed="rId3"/>
          <a:stretch>
            <a:fillRect/>
          </a:stretch>
        </p:blipFill>
        <p:spPr>
          <a:xfrm>
            <a:off x="2440514" y="1847538"/>
            <a:ext cx="7667378" cy="4038600"/>
          </a:xfrm>
          <a:prstGeom prst="rect">
            <a:avLst/>
          </a:prstGeom>
        </p:spPr>
      </p:pic>
    </p:spTree>
    <p:extLst>
      <p:ext uri="{BB962C8B-B14F-4D97-AF65-F5344CB8AC3E}">
        <p14:creationId xmlns:p14="http://schemas.microsoft.com/office/powerpoint/2010/main" val="291539457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model classes</a:t>
            </a:r>
            <a:endParaRPr lang="en-US" dirty="0"/>
          </a:p>
        </p:txBody>
      </p:sp>
      <p:pic>
        <p:nvPicPr>
          <p:cNvPr id="4" name="Content Placeholder 3"/>
          <p:cNvPicPr>
            <a:picLocks noGrp="1" noChangeAspect="1"/>
          </p:cNvPicPr>
          <p:nvPr>
            <p:ph idx="1"/>
          </p:nvPr>
        </p:nvPicPr>
        <p:blipFill>
          <a:blip r:embed="rId3"/>
          <a:stretch>
            <a:fillRect/>
          </a:stretch>
        </p:blipFill>
        <p:spPr>
          <a:xfrm>
            <a:off x="3704282" y="2057400"/>
            <a:ext cx="4750098" cy="4038600"/>
          </a:xfrm>
          <a:prstGeom prst="rect">
            <a:avLst/>
          </a:prstGeom>
        </p:spPr>
      </p:pic>
    </p:spTree>
    <p:extLst>
      <p:ext uri="{BB962C8B-B14F-4D97-AF65-F5344CB8AC3E}">
        <p14:creationId xmlns:p14="http://schemas.microsoft.com/office/powerpoint/2010/main" val="128684246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model classes</a:t>
            </a:r>
            <a:endParaRPr lang="en-US" dirty="0"/>
          </a:p>
        </p:txBody>
      </p:sp>
      <p:pic>
        <p:nvPicPr>
          <p:cNvPr id="4" name="Content Placeholder 3"/>
          <p:cNvPicPr>
            <a:picLocks noGrp="1" noChangeAspect="1"/>
          </p:cNvPicPr>
          <p:nvPr>
            <p:ph idx="1"/>
          </p:nvPr>
        </p:nvPicPr>
        <p:blipFill>
          <a:blip r:embed="rId3"/>
          <a:stretch>
            <a:fillRect/>
          </a:stretch>
        </p:blipFill>
        <p:spPr>
          <a:xfrm>
            <a:off x="1583850" y="1965960"/>
            <a:ext cx="3215805" cy="4038600"/>
          </a:xfrm>
          <a:prstGeom prst="rect">
            <a:avLst/>
          </a:prstGeom>
        </p:spPr>
      </p:pic>
      <p:pic>
        <p:nvPicPr>
          <p:cNvPr id="5" name="Picture 4"/>
          <p:cNvPicPr>
            <a:picLocks noChangeAspect="1"/>
          </p:cNvPicPr>
          <p:nvPr/>
        </p:nvPicPr>
        <p:blipFill>
          <a:blip r:embed="rId4"/>
          <a:stretch>
            <a:fillRect/>
          </a:stretch>
        </p:blipFill>
        <p:spPr>
          <a:xfrm>
            <a:off x="6442660" y="2175265"/>
            <a:ext cx="2123825" cy="3619990"/>
          </a:xfrm>
          <a:prstGeom prst="rect">
            <a:avLst/>
          </a:prstGeom>
        </p:spPr>
      </p:pic>
    </p:spTree>
    <p:extLst>
      <p:ext uri="{BB962C8B-B14F-4D97-AF65-F5344CB8AC3E}">
        <p14:creationId xmlns:p14="http://schemas.microsoft.com/office/powerpoint/2010/main" val="233624972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3493168" cy="1356360"/>
          </a:xfrm>
        </p:spPr>
        <p:txBody>
          <a:bodyPr/>
          <a:lstStyle/>
          <a:p>
            <a:r>
              <a:rPr lang="en-US" dirty="0" smtClean="0"/>
              <a:t>IN Testing</a:t>
            </a:r>
            <a:endParaRPr lang="en-US"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15716" y="2130090"/>
            <a:ext cx="3810000" cy="2533650"/>
          </a:xfrm>
          <a:prstGeom prst="rect">
            <a:avLst/>
          </a:prstGeom>
        </p:spPr>
      </p:pic>
      <p:sp>
        <p:nvSpPr>
          <p:cNvPr id="7" name="Freeform 79"/>
          <p:cNvSpPr>
            <a:spLocks/>
          </p:cNvSpPr>
          <p:nvPr>
            <p:custDataLst>
              <p:custData r:id="rId1"/>
              <p:custData r:id="rId2"/>
            </p:custDataLst>
          </p:nvPr>
        </p:nvSpPr>
        <p:spPr bwMode="black">
          <a:xfrm>
            <a:off x="5441149" y="3035079"/>
            <a:ext cx="1036886" cy="723672"/>
          </a:xfrm>
          <a:custGeom>
            <a:avLst/>
            <a:gdLst>
              <a:gd name="T0" fmla="*/ 45 w 131"/>
              <a:gd name="T1" fmla="*/ 60 h 96"/>
              <a:gd name="T2" fmla="*/ 83 w 131"/>
              <a:gd name="T3" fmla="*/ 96 h 96"/>
              <a:gd name="T4" fmla="*/ 51 w 131"/>
              <a:gd name="T5" fmla="*/ 96 h 96"/>
              <a:gd name="T6" fmla="*/ 0 w 131"/>
              <a:gd name="T7" fmla="*/ 47 h 96"/>
              <a:gd name="T8" fmla="*/ 51 w 131"/>
              <a:gd name="T9" fmla="*/ 0 h 96"/>
              <a:gd name="T10" fmla="*/ 83 w 131"/>
              <a:gd name="T11" fmla="*/ 0 h 96"/>
              <a:gd name="T12" fmla="*/ 45 w 131"/>
              <a:gd name="T13" fmla="*/ 35 h 96"/>
              <a:gd name="T14" fmla="*/ 131 w 131"/>
              <a:gd name="T15" fmla="*/ 35 h 96"/>
              <a:gd name="T16" fmla="*/ 131 w 131"/>
              <a:gd name="T17" fmla="*/ 60 h 96"/>
              <a:gd name="T18" fmla="*/ 45 w 131"/>
              <a:gd name="T19"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45" y="60"/>
                </a:moveTo>
                <a:lnTo>
                  <a:pt x="83" y="96"/>
                </a:lnTo>
                <a:lnTo>
                  <a:pt x="51" y="96"/>
                </a:lnTo>
                <a:lnTo>
                  <a:pt x="0" y="47"/>
                </a:lnTo>
                <a:lnTo>
                  <a:pt x="51" y="0"/>
                </a:lnTo>
                <a:lnTo>
                  <a:pt x="83" y="0"/>
                </a:lnTo>
                <a:lnTo>
                  <a:pt x="45" y="35"/>
                </a:lnTo>
                <a:lnTo>
                  <a:pt x="131" y="35"/>
                </a:lnTo>
                <a:lnTo>
                  <a:pt x="131" y="60"/>
                </a:lnTo>
                <a:lnTo>
                  <a:pt x="45" y="60"/>
                </a:lnTo>
                <a:close/>
              </a:path>
            </a:pathLst>
          </a:custGeom>
          <a:solidFill>
            <a:srgbClr val="FF0000"/>
          </a:solidFill>
          <a:ln>
            <a:noFill/>
          </a:ln>
          <a:extLst/>
        </p:spPr>
        <p:txBody>
          <a:bodyPr vert="horz" wrap="square" lIns="97576" tIns="48788" rIns="97576" bIns="48788" numCol="1" anchor="t" anchorCtr="0" compatLnSpc="1">
            <a:prstTxWarp prst="textNoShape">
              <a:avLst/>
            </a:prstTxWarp>
          </a:bodyPr>
          <a:lstStyle/>
          <a:p>
            <a:endParaRPr lang="en-US"/>
          </a:p>
        </p:txBody>
      </p:sp>
      <p:sp>
        <p:nvSpPr>
          <p:cNvPr id="8" name="Rectangle 7"/>
          <p:cNvSpPr/>
          <p:nvPr/>
        </p:nvSpPr>
        <p:spPr>
          <a:xfrm>
            <a:off x="7376016" y="2935250"/>
            <a:ext cx="2934393" cy="923330"/>
          </a:xfrm>
          <a:prstGeom prst="rect">
            <a:avLst/>
          </a:prstGeom>
          <a:noFill/>
        </p:spPr>
        <p:txBody>
          <a:bodyPr wrap="none" lIns="91440" tIns="45720" rIns="91440" bIns="45720">
            <a:spAutoFit/>
          </a:bodyPr>
          <a:lstStyle/>
          <a:p>
            <a:pPr algn="ctr"/>
            <a:r>
              <a:rPr lang="en-US" sz="5400" b="1" cap="none" spc="0" dirty="0" smtClean="0">
                <a:ln w="22225">
                  <a:solidFill>
                    <a:schemeClr val="accent2"/>
                  </a:solidFill>
                  <a:prstDash val="solid"/>
                </a:ln>
                <a:solidFill>
                  <a:schemeClr val="accent2">
                    <a:lumMod val="40000"/>
                    <a:lumOff val="60000"/>
                  </a:schemeClr>
                </a:solidFill>
                <a:effectLst/>
              </a:rPr>
              <a:t>C++ AMP</a:t>
            </a:r>
            <a:endParaRPr lang="en-US" sz="5400" b="1" cap="none" spc="0" dirty="0">
              <a:ln w="22225">
                <a:solidFill>
                  <a:schemeClr val="accent2"/>
                </a:solidFill>
                <a:prstDash val="solid"/>
              </a:ln>
              <a:solidFill>
                <a:schemeClr val="accent2">
                  <a:lumMod val="40000"/>
                  <a:lumOff val="60000"/>
                </a:schemeClr>
              </a:solidFill>
              <a:effectLst/>
            </a:endParaRPr>
          </a:p>
        </p:txBody>
      </p:sp>
      <p:sp>
        <p:nvSpPr>
          <p:cNvPr id="4" name="TextBox 3"/>
          <p:cNvSpPr txBox="1"/>
          <p:nvPr/>
        </p:nvSpPr>
        <p:spPr>
          <a:xfrm>
            <a:off x="2608289" y="3212249"/>
            <a:ext cx="1149674" cy="646331"/>
          </a:xfrm>
          <a:prstGeom prst="rect">
            <a:avLst/>
          </a:prstGeom>
          <a:noFill/>
        </p:spPr>
        <p:txBody>
          <a:bodyPr wrap="none" rtlCol="0">
            <a:spAutoFit/>
          </a:bodyPr>
          <a:lstStyle/>
          <a:p>
            <a:r>
              <a:rPr lang="en-US" dirty="0" smtClean="0">
                <a:solidFill>
                  <a:schemeClr val="accent1"/>
                </a:solidFill>
              </a:rPr>
              <a:t>Threads/</a:t>
            </a:r>
          </a:p>
          <a:p>
            <a:r>
              <a:rPr lang="en-US" dirty="0" smtClean="0">
                <a:solidFill>
                  <a:schemeClr val="accent1"/>
                </a:solidFill>
              </a:rPr>
              <a:t>Open </a:t>
            </a:r>
            <a:r>
              <a:rPr lang="en-US" dirty="0" smtClean="0">
                <a:solidFill>
                  <a:schemeClr val="accent1"/>
                </a:solidFill>
              </a:rPr>
              <a:t>MP</a:t>
            </a:r>
            <a:endParaRPr lang="en-US" dirty="0">
              <a:solidFill>
                <a:schemeClr val="accent1"/>
              </a:solidFill>
            </a:endParaRPr>
          </a:p>
        </p:txBody>
      </p:sp>
    </p:spTree>
    <p:extLst>
      <p:ext uri="{BB962C8B-B14F-4D97-AF65-F5344CB8AC3E}">
        <p14:creationId xmlns:p14="http://schemas.microsoft.com/office/powerpoint/2010/main" val="387925279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Calculation challenges</a:t>
            </a:r>
            <a:endParaRPr lang="en-US" dirty="0"/>
          </a:p>
        </p:txBody>
      </p:sp>
      <p:pic>
        <p:nvPicPr>
          <p:cNvPr id="5" name="Content Placeholder 4"/>
          <p:cNvPicPr>
            <a:picLocks noGrp="1" noChangeAspect="1"/>
          </p:cNvPicPr>
          <p:nvPr>
            <p:ph idx="1"/>
          </p:nvPr>
        </p:nvPicPr>
        <p:blipFill>
          <a:blip r:embed="rId2"/>
          <a:stretch>
            <a:fillRect/>
          </a:stretch>
        </p:blipFill>
        <p:spPr>
          <a:xfrm>
            <a:off x="1143000" y="2622973"/>
            <a:ext cx="9872663" cy="2907453"/>
          </a:xfrm>
          <a:prstGeom prst="rect">
            <a:avLst/>
          </a:prstGeom>
        </p:spPr>
      </p:pic>
    </p:spTree>
    <p:extLst>
      <p:ext uri="{BB962C8B-B14F-4D97-AF65-F5344CB8AC3E}">
        <p14:creationId xmlns:p14="http://schemas.microsoft.com/office/powerpoint/2010/main" val="362830968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81000" y="1768642"/>
            <a:ext cx="4038600" cy="4038600"/>
          </a:xfrm>
        </p:spPr>
      </p:pic>
      <p:pic>
        <p:nvPicPr>
          <p:cNvPr id="5" name="Picture 4"/>
          <p:cNvPicPr>
            <a:picLocks noChangeAspect="1"/>
          </p:cNvPicPr>
          <p:nvPr/>
        </p:nvPicPr>
        <p:blipFill>
          <a:blip r:embed="rId4"/>
          <a:stretch>
            <a:fillRect/>
          </a:stretch>
        </p:blipFill>
        <p:spPr>
          <a:xfrm>
            <a:off x="7423985" y="2716379"/>
            <a:ext cx="2381250" cy="2143125"/>
          </a:xfrm>
          <a:prstGeom prst="rect">
            <a:avLst/>
          </a:prstGeom>
        </p:spPr>
      </p:pic>
    </p:spTree>
    <p:extLst>
      <p:ext uri="{BB962C8B-B14F-4D97-AF65-F5344CB8AC3E}">
        <p14:creationId xmlns:p14="http://schemas.microsoft.com/office/powerpoint/2010/main" val="139862976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Six Years of Lessons</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7208410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3211" y="2374231"/>
            <a:ext cx="9875520" cy="1356360"/>
          </a:xfrm>
        </p:spPr>
        <p:txBody>
          <a:bodyPr/>
          <a:lstStyle/>
          <a:p>
            <a:pPr algn="ctr"/>
            <a:r>
              <a:rPr lang="en-US" dirty="0" smtClean="0"/>
              <a:t>Reading code is hard.</a:t>
            </a:r>
            <a:endParaRPr lang="en-US" dirty="0"/>
          </a:p>
        </p:txBody>
      </p:sp>
    </p:spTree>
    <p:extLst>
      <p:ext uri="{BB962C8B-B14F-4D97-AF65-F5344CB8AC3E}">
        <p14:creationId xmlns:p14="http://schemas.microsoft.com/office/powerpoint/2010/main" val="124771601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294021"/>
            <a:ext cx="9875520" cy="1356360"/>
          </a:xfrm>
        </p:spPr>
        <p:txBody>
          <a:bodyPr/>
          <a:lstStyle/>
          <a:p>
            <a:pPr algn="ctr"/>
            <a:r>
              <a:rPr lang="en-US" dirty="0" smtClean="0"/>
              <a:t>Source Control is my Friend</a:t>
            </a:r>
            <a:endParaRPr lang="en-US" dirty="0"/>
          </a:p>
        </p:txBody>
      </p:sp>
    </p:spTree>
    <p:extLst>
      <p:ext uri="{BB962C8B-B14F-4D97-AF65-F5344CB8AC3E}">
        <p14:creationId xmlns:p14="http://schemas.microsoft.com/office/powerpoint/2010/main" val="191922169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1127" y="2438400"/>
            <a:ext cx="9875520" cy="1356360"/>
          </a:xfrm>
        </p:spPr>
        <p:txBody>
          <a:bodyPr/>
          <a:lstStyle/>
          <a:p>
            <a:pPr algn="ctr"/>
            <a:r>
              <a:rPr lang="en-US" dirty="0" smtClean="0"/>
              <a:t>Refactor, repurpose but don’t rewrite!</a:t>
            </a:r>
            <a:endParaRPr lang="en-US" dirty="0"/>
          </a:p>
        </p:txBody>
      </p:sp>
    </p:spTree>
    <p:extLst>
      <p:ext uri="{BB962C8B-B14F-4D97-AF65-F5344CB8AC3E}">
        <p14:creationId xmlns:p14="http://schemas.microsoft.com/office/powerpoint/2010/main" val="9297424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7653" y="1106905"/>
            <a:ext cx="3810000" cy="3810000"/>
          </a:xfrm>
          <a:prstGeom prst="rect">
            <a:avLst/>
          </a:prstGeom>
        </p:spPr>
      </p:pic>
    </p:spTree>
    <p:extLst>
      <p:ext uri="{BB962C8B-B14F-4D97-AF65-F5344CB8AC3E}">
        <p14:creationId xmlns:p14="http://schemas.microsoft.com/office/powerpoint/2010/main" val="172406352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9253" y="2470484"/>
            <a:ext cx="9875520" cy="1356360"/>
          </a:xfrm>
        </p:spPr>
        <p:txBody>
          <a:bodyPr/>
          <a:lstStyle/>
          <a:p>
            <a:pPr algn="ctr"/>
            <a:r>
              <a:rPr lang="en-US" dirty="0" smtClean="0"/>
              <a:t>Tools Matter</a:t>
            </a:r>
            <a:endParaRPr lang="en-US" dirty="0"/>
          </a:p>
        </p:txBody>
      </p:sp>
    </p:spTree>
    <p:extLst>
      <p:ext uri="{BB962C8B-B14F-4D97-AF65-F5344CB8AC3E}">
        <p14:creationId xmlns:p14="http://schemas.microsoft.com/office/powerpoint/2010/main" val="488828585"/>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5505" y="2374232"/>
            <a:ext cx="9875520" cy="1356360"/>
          </a:xfrm>
        </p:spPr>
        <p:txBody>
          <a:bodyPr/>
          <a:lstStyle/>
          <a:p>
            <a:pPr algn="ctr"/>
            <a:r>
              <a:rPr lang="en-US" dirty="0" smtClean="0"/>
              <a:t>Team's are better</a:t>
            </a:r>
            <a:br>
              <a:rPr lang="en-US" dirty="0" smtClean="0"/>
            </a:br>
            <a:r>
              <a:rPr lang="en-US" dirty="0" smtClean="0"/>
              <a:t>a little </a:t>
            </a:r>
            <a:r>
              <a:rPr lang="en-US" dirty="0" err="1" smtClean="0"/>
              <a:t>c++</a:t>
            </a:r>
            <a:r>
              <a:rPr lang="en-US" dirty="0" smtClean="0"/>
              <a:t> is a good thing.</a:t>
            </a:r>
            <a:endParaRPr lang="en-US" dirty="0"/>
          </a:p>
        </p:txBody>
      </p:sp>
    </p:spTree>
    <p:extLst>
      <p:ext uri="{BB962C8B-B14F-4D97-AF65-F5344CB8AC3E}">
        <p14:creationId xmlns:p14="http://schemas.microsoft.com/office/powerpoint/2010/main" val="268717574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8832" y="2518611"/>
            <a:ext cx="9875520" cy="1356360"/>
          </a:xfrm>
        </p:spPr>
        <p:txBody>
          <a:bodyPr/>
          <a:lstStyle/>
          <a:p>
            <a:pPr algn="ctr"/>
            <a:r>
              <a:rPr lang="en-US" dirty="0" smtClean="0"/>
              <a:t>We all help each other become better developers</a:t>
            </a:r>
            <a:endParaRPr lang="en-US" dirty="0"/>
          </a:p>
        </p:txBody>
      </p:sp>
    </p:spTree>
    <p:extLst>
      <p:ext uri="{BB962C8B-B14F-4D97-AF65-F5344CB8AC3E}">
        <p14:creationId xmlns:p14="http://schemas.microsoft.com/office/powerpoint/2010/main" val="1918075251"/>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Items</a:t>
            </a:r>
            <a:endParaRPr lang="en-US" dirty="0"/>
          </a:p>
        </p:txBody>
      </p:sp>
      <p:sp>
        <p:nvSpPr>
          <p:cNvPr id="3" name="Content Placeholder 2"/>
          <p:cNvSpPr>
            <a:spLocks noGrp="1"/>
          </p:cNvSpPr>
          <p:nvPr>
            <p:ph idx="1"/>
          </p:nvPr>
        </p:nvSpPr>
        <p:spPr/>
        <p:txBody>
          <a:bodyPr/>
          <a:lstStyle/>
          <a:p>
            <a:pPr algn="ctr"/>
            <a:endParaRPr lang="en-US" dirty="0" smtClean="0"/>
          </a:p>
          <a:p>
            <a:pPr marL="45720" indent="0" algn="ctr">
              <a:buNone/>
            </a:pPr>
            <a:endParaRPr lang="en-US" dirty="0" smtClean="0"/>
          </a:p>
          <a:p>
            <a:pPr marL="45720" indent="0" algn="ctr">
              <a:buNone/>
            </a:pPr>
            <a:r>
              <a:rPr lang="en-US" dirty="0" smtClean="0"/>
              <a:t>Demo code will be updated here later in the month of October.</a:t>
            </a:r>
          </a:p>
          <a:p>
            <a:pPr marL="45720" indent="0" algn="ctr">
              <a:buNone/>
            </a:pPr>
            <a:endParaRPr lang="en-US" dirty="0" smtClean="0"/>
          </a:p>
          <a:p>
            <a:pPr marL="45720" indent="0" algn="ctr">
              <a:buNone/>
            </a:pPr>
            <a:r>
              <a:rPr lang="en-US" dirty="0"/>
              <a:t>https://github.com/csystemsllc/cppcondemo</a:t>
            </a:r>
          </a:p>
        </p:txBody>
      </p:sp>
    </p:spTree>
    <p:extLst>
      <p:ext uri="{BB962C8B-B14F-4D97-AF65-F5344CB8AC3E}">
        <p14:creationId xmlns:p14="http://schemas.microsoft.com/office/powerpoint/2010/main" val="33293433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5084" y="2502568"/>
            <a:ext cx="9875520" cy="1356360"/>
          </a:xfrm>
        </p:spPr>
        <p:txBody>
          <a:bodyPr/>
          <a:lstStyle/>
          <a:p>
            <a:pPr algn="ctr"/>
            <a:r>
              <a:rPr lang="en-US" dirty="0" smtClean="0"/>
              <a:t>Questions?</a:t>
            </a:r>
            <a:endParaRPr lang="en-US" dirty="0"/>
          </a:p>
        </p:txBody>
      </p:sp>
    </p:spTree>
    <p:extLst>
      <p:ext uri="{BB962C8B-B14F-4D97-AF65-F5344CB8AC3E}">
        <p14:creationId xmlns:p14="http://schemas.microsoft.com/office/powerpoint/2010/main" val="41729300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What we will cover</a:t>
            </a:r>
            <a:endParaRPr lang="en-US" dirty="0"/>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4657792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457994" y="749508"/>
            <a:ext cx="8068145" cy="4999220"/>
          </a:xfrm>
          <a:prstGeom prst="rect">
            <a:avLst/>
          </a:prstGeom>
        </p:spPr>
      </p:pic>
    </p:spTree>
    <p:extLst>
      <p:ext uri="{BB962C8B-B14F-4D97-AF65-F5344CB8AC3E}">
        <p14:creationId xmlns:p14="http://schemas.microsoft.com/office/powerpoint/2010/main" val="7747516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Old code is like…</a:t>
            </a:r>
            <a:endParaRPr lang="en-US" dirty="0"/>
          </a:p>
        </p:txBody>
      </p:sp>
      <p:sp>
        <p:nvSpPr>
          <p:cNvPr id="3" name="Content Placeholder 2"/>
          <p:cNvSpPr>
            <a:spLocks noGrp="1"/>
          </p:cNvSpPr>
          <p:nvPr>
            <p:ph idx="1"/>
          </p:nvPr>
        </p:nvSpPr>
        <p:spPr/>
        <p:txBody>
          <a:bodyPr/>
          <a:lstStyle/>
          <a:p>
            <a:pPr marL="45720" indent="0" algn="ctr">
              <a:buNone/>
            </a:pPr>
            <a:endParaRPr lang="en-US" dirty="0" smtClean="0"/>
          </a:p>
          <a:p>
            <a:pPr marL="45720" indent="0" algn="ctr">
              <a:buNone/>
            </a:pPr>
            <a:endParaRPr lang="en-US"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6502" y="1965960"/>
            <a:ext cx="5142187" cy="3432410"/>
          </a:xfrm>
          <a:prstGeom prst="rect">
            <a:avLst/>
          </a:prstGeom>
        </p:spPr>
      </p:pic>
    </p:spTree>
    <p:extLst>
      <p:ext uri="{BB962C8B-B14F-4D97-AF65-F5344CB8AC3E}">
        <p14:creationId xmlns:p14="http://schemas.microsoft.com/office/powerpoint/2010/main" val="132185592"/>
      </p:ext>
    </p:extLst>
  </p:cSld>
  <p:clrMapOvr>
    <a:masterClrMapping/>
  </p:clrMapOvr>
  <p:timing>
    <p:tnLst>
      <p:par>
        <p:cTn id="1" dur="indefinite" restart="never" nodeType="tmRoot"/>
      </p:par>
    </p:tnLst>
  </p:timing>
</p:sld>
</file>

<file path=ppt/theme/theme1.xml><?xml version="1.0" encoding="utf-8"?>
<a:theme xmlns:a="http://schemas.openxmlformats.org/drawingml/2006/main" name="Basis">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rpenter Systems Moon Prime">
      <a:majorFont>
        <a:latin typeface="Moon"/>
        <a:ea typeface=""/>
        <a:cs typeface=""/>
      </a:majorFont>
      <a:minorFont>
        <a:latin typeface="Prime"/>
        <a:ea typeface=""/>
        <a:cs typeface=""/>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ontrol xmlns="http://schemas.microsoft.com/VisualStudio/2011/storyboarding/control">
  <Id Name="a2c8d44d-9667-4c53-9e49-e310e6246c4a" RevisionId="9b2c8de1-5094-4c28-9871-718be66a8830" Stencil="172d6d98-e5c9-42e9-a209-79f7a94bbd38" StencilRevisionId="00000000-0000-0000-0000-000000000000" StencilVersion="0.0"/>
</Control>
</file>

<file path=customXml/item2.xml><?xml version="1.0" encoding="utf-8"?>
<Control xmlns="http://schemas.microsoft.com/VisualStudio/2011/storyboarding/control">
  <Id Name="ef5b70e5-ff6c-44cc-8052-22674db99f26" Revision="1" Stencil="System.MyShapes" StencilVersion="1.0"/>
</Control>
</file>

<file path=customXml/item3.xml><?xml version="1.0" encoding="utf-8"?>
<Control xmlns="http://schemas.microsoft.com/VisualStudio/2011/storyboarding/control">
  <Id Name="System.Storyboarding.WindowsAppIcons.Left" Revision="1" Stencil="System.Storyboarding.WindowsAppIcons" StencilVersion="0.1"/>
</Control>
</file>

<file path=customXml/itemProps1.xml><?xml version="1.0" encoding="utf-8"?>
<ds:datastoreItem xmlns:ds="http://schemas.openxmlformats.org/officeDocument/2006/customXml" ds:itemID="{F70A2E01-74C0-4C34-BBC6-7043AF99139A}">
  <ds:schemaRefs>
    <ds:schemaRef ds:uri="http://schemas.microsoft.com/VisualStudio/2011/storyboarding/control"/>
  </ds:schemaRefs>
</ds:datastoreItem>
</file>

<file path=customXml/itemProps2.xml><?xml version="1.0" encoding="utf-8"?>
<ds:datastoreItem xmlns:ds="http://schemas.openxmlformats.org/officeDocument/2006/customXml" ds:itemID="{7B0707F0-1469-484C-A9F3-7BE84D46EABA}">
  <ds:schemaRefs>
    <ds:schemaRef ds:uri="http://schemas.microsoft.com/VisualStudio/2011/storyboarding/control"/>
  </ds:schemaRefs>
</ds:datastoreItem>
</file>

<file path=customXml/itemProps3.xml><?xml version="1.0" encoding="utf-8"?>
<ds:datastoreItem xmlns:ds="http://schemas.openxmlformats.org/officeDocument/2006/customXml" ds:itemID="{191092DF-3907-4576-8C82-A8DEB3766349}">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TM03457444[[fn=Basis]]</Template>
  <TotalTime>8786</TotalTime>
  <Words>1457</Words>
  <Application>Microsoft Office PowerPoint</Application>
  <PresentationFormat>Widescreen</PresentationFormat>
  <Paragraphs>315</Paragraphs>
  <Slides>64</Slides>
  <Notes>60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64</vt:i4>
      </vt:variant>
    </vt:vector>
  </HeadingPairs>
  <TitlesOfParts>
    <vt:vector size="69" baseType="lpstr">
      <vt:lpstr>Calibri</vt:lpstr>
      <vt:lpstr>Corbel</vt:lpstr>
      <vt:lpstr>Moon</vt:lpstr>
      <vt:lpstr>Prime</vt:lpstr>
      <vt:lpstr>Basis</vt:lpstr>
      <vt:lpstr>From Functional to Parallel</vt:lpstr>
      <vt:lpstr>Who are you again?</vt:lpstr>
      <vt:lpstr>Not a Web Designer</vt:lpstr>
      <vt:lpstr>Not a financial consultant</vt:lpstr>
      <vt:lpstr>Have a favorite?</vt:lpstr>
      <vt:lpstr>PowerPoint Presentation</vt:lpstr>
      <vt:lpstr>What we will cover</vt:lpstr>
      <vt:lpstr>PowerPoint Presentation</vt:lpstr>
      <vt:lpstr>Old code is like…</vt:lpstr>
      <vt:lpstr>Feature decision drivers </vt:lpstr>
      <vt:lpstr>PowerPoint Presentation</vt:lpstr>
      <vt:lpstr>What do we do with projects?</vt:lpstr>
      <vt:lpstr>Background</vt:lpstr>
      <vt:lpstr>Purpose of our application</vt:lpstr>
      <vt:lpstr>How are interest rates risky?</vt:lpstr>
      <vt:lpstr>Model technologies</vt:lpstr>
      <vt:lpstr>functional coding</vt:lpstr>
      <vt:lpstr>Not really functional</vt:lpstr>
      <vt:lpstr>It functions!</vt:lpstr>
      <vt:lpstr>Current Issues</vt:lpstr>
      <vt:lpstr>Globally speaking</vt:lpstr>
      <vt:lpstr>Five Times</vt:lpstr>
      <vt:lpstr>Funny way to extern</vt:lpstr>
      <vt:lpstr>Size does matter</vt:lpstr>
      <vt:lpstr>PowerPoint Presentation</vt:lpstr>
      <vt:lpstr>PowerPoint Presentation</vt:lpstr>
      <vt:lpstr>there bad used this way</vt:lpstr>
      <vt:lpstr>An arrays a data structure</vt:lpstr>
      <vt:lpstr>Remember the structure abovE</vt:lpstr>
      <vt:lpstr>PowerPoint Presentation</vt:lpstr>
      <vt:lpstr>PowerPoint Presentation</vt:lpstr>
      <vt:lpstr>PowerPoint Presentation</vt:lpstr>
      <vt:lpstr>One Method to Calculate Them All!</vt:lpstr>
      <vt:lpstr>Calculating Data</vt:lpstr>
      <vt:lpstr>Setting Switches</vt:lpstr>
      <vt:lpstr>One Method, One Slide, 400 Lines</vt:lpstr>
      <vt:lpstr>Massive Methods</vt:lpstr>
      <vt:lpstr>PowerPoint Presentation</vt:lpstr>
      <vt:lpstr>PowerPoint Presentation</vt:lpstr>
      <vt:lpstr>Adding a Report</vt:lpstr>
      <vt:lpstr>original Way</vt:lpstr>
      <vt:lpstr>What’s New?</vt:lpstr>
      <vt:lpstr>Reporting</vt:lpstr>
      <vt:lpstr>Why we revamped reports</vt:lpstr>
      <vt:lpstr>Classy Way</vt:lpstr>
      <vt:lpstr>Add on modules</vt:lpstr>
      <vt:lpstr>PowerPoint Presentation</vt:lpstr>
      <vt:lpstr>PowerPoint Presentation</vt:lpstr>
      <vt:lpstr>Implementing stochastic</vt:lpstr>
      <vt:lpstr>Spreadsheet for paths</vt:lpstr>
      <vt:lpstr>New model classes</vt:lpstr>
      <vt:lpstr>New model classes</vt:lpstr>
      <vt:lpstr>IN Testing</vt:lpstr>
      <vt:lpstr>Calculation challenges</vt:lpstr>
      <vt:lpstr>Why?</vt:lpstr>
      <vt:lpstr>Six Years of Lessons</vt:lpstr>
      <vt:lpstr>Reading code is hard.</vt:lpstr>
      <vt:lpstr>Source Control is my Friend</vt:lpstr>
      <vt:lpstr>Refactor, repurpose but don’t rewrite!</vt:lpstr>
      <vt:lpstr>Tools Matter</vt:lpstr>
      <vt:lpstr>Team's are better a little c++ is a good thing.</vt:lpstr>
      <vt:lpstr>We all help each other become better developers</vt:lpstr>
      <vt:lpstr>Future Items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Kevin Carpenter</dc:creator>
  <cp:lastModifiedBy>Kevin Carpenter</cp:lastModifiedBy>
  <cp:revision>132</cp:revision>
  <dcterms:created xsi:type="dcterms:W3CDTF">2015-08-16T13:56:31Z</dcterms:created>
  <dcterms:modified xsi:type="dcterms:W3CDTF">2015-09-22T14:32:55Z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